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1"/>
  </p:notesMasterIdLst>
  <p:sldIdLst>
    <p:sldId id="256" r:id="rId2"/>
    <p:sldId id="340" r:id="rId3"/>
    <p:sldId id="341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275" r:id="rId12"/>
    <p:sldId id="276" r:id="rId13"/>
    <p:sldId id="277" r:id="rId14"/>
    <p:sldId id="278" r:id="rId15"/>
    <p:sldId id="280" r:id="rId16"/>
    <p:sldId id="279" r:id="rId17"/>
    <p:sldId id="281" r:id="rId18"/>
    <p:sldId id="350" r:id="rId19"/>
    <p:sldId id="414" r:id="rId20"/>
    <p:sldId id="282" r:id="rId21"/>
    <p:sldId id="426" r:id="rId22"/>
    <p:sldId id="427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425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5" r:id="rId46"/>
    <p:sldId id="374" r:id="rId47"/>
    <p:sldId id="376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388" r:id="rId58"/>
    <p:sldId id="419" r:id="rId59"/>
    <p:sldId id="389" r:id="rId60"/>
    <p:sldId id="390" r:id="rId61"/>
    <p:sldId id="391" r:id="rId62"/>
    <p:sldId id="392" r:id="rId63"/>
    <p:sldId id="421" r:id="rId64"/>
    <p:sldId id="395" r:id="rId65"/>
    <p:sldId id="396" r:id="rId66"/>
    <p:sldId id="397" r:id="rId67"/>
    <p:sldId id="398" r:id="rId68"/>
    <p:sldId id="394" r:id="rId69"/>
    <p:sldId id="377" r:id="rId70"/>
    <p:sldId id="378" r:id="rId71"/>
    <p:sldId id="399" r:id="rId72"/>
    <p:sldId id="404" r:id="rId73"/>
    <p:sldId id="405" r:id="rId74"/>
    <p:sldId id="402" r:id="rId75"/>
    <p:sldId id="400" r:id="rId76"/>
    <p:sldId id="406" r:id="rId77"/>
    <p:sldId id="403" r:id="rId78"/>
    <p:sldId id="413" r:id="rId79"/>
    <p:sldId id="401" r:id="rId80"/>
  </p:sldIdLst>
  <p:sldSz cx="12192000" cy="6858000"/>
  <p:notesSz cx="6858000" cy="9144000"/>
  <p:embeddedFontLst>
    <p:embeddedFont>
      <p:font typeface="Adobe 黑体 Std R" panose="020B0400000000000000" charset="-128"/>
      <p:regular r:id="rId82"/>
    </p:embeddedFont>
    <p:embeddedFont>
      <p:font typeface="Cambria Math" panose="02040503050406030204" pitchFamily="18" charset="0"/>
      <p:regular r:id="rId83"/>
    </p:embeddedFont>
    <p:embeddedFont>
      <p:font typeface="Consolas" panose="020B0609020204030204" pitchFamily="49" charset="0"/>
      <p:regular r:id="rId84"/>
      <p:bold r:id="rId85"/>
      <p:italic r:id="rId86"/>
      <p:boldItalic r:id="rId87"/>
    </p:embeddedFont>
    <p:embeddedFont>
      <p:font typeface="Georgia" panose="02040502050405020303" pitchFamily="18" charset="0"/>
      <p:regular r:id="rId88"/>
      <p:bold r:id="rId89"/>
      <p:italic r:id="rId90"/>
      <p:boldItalic r:id="rId91"/>
    </p:embeddedFont>
  </p:embeddedFontLst>
  <p:custDataLst>
    <p:tags r:id="rId92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E16"/>
    <a:srgbClr val="007A36"/>
    <a:srgbClr val="003876"/>
    <a:srgbClr val="015B03"/>
    <a:srgbClr val="FEFEFC"/>
    <a:srgbClr val="CD0000"/>
    <a:srgbClr val="4D8DC9"/>
    <a:srgbClr val="4472C4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1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3D0F1-4BF3-4ADC-919B-AC3CC2D9E91F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E73B-E44B-4B41-898A-C54C38C6BC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26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9A3CB-79CE-3A12-E8E2-2E436367D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A56316-3BA6-57C8-C98C-DBF9D6392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288F4F-D338-BAF1-1D49-3FFAFCB1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D20C-BA82-4082-BE90-99BE66CB38A7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6DAE1-F7FC-9DBF-3743-11CAE57D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F73DE6B7-9A4E-DD85-9514-66FD605AC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72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D6828-F5EF-0558-1708-28605B74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B64CA1-D74A-9CDD-F9A2-CEACCD10C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11C0FB-9C6C-9F81-5980-64093D05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61812-063D-4B2F-BA1B-65AEEBDB2EC8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9BA3BD-CE7A-AD0B-F1F1-B85684FB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1E8289F8-7D61-3F52-D963-216E56D6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95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BF67A68-6DDE-94FD-522B-328B5DD92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DBEE67-7832-DE1F-B6C2-0558D4186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A9F980-247C-C569-8703-EB759B63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8DD2-314A-421D-A39A-C45D375DACA7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B637CD-1B24-8684-596A-0EC6571A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05EEEAA1-5C88-5145-C4FC-1FA5E845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41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199D77-3169-B444-0AE0-A22F878E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BFD49A-48B7-FFD5-1315-7609F3CBD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4F0309-7F2F-E090-6448-1A0D76EB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91ED-F934-4468-9189-3CBC5A6B63EF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CDB08D-61C9-FDD2-6239-10DB0A49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3FEC014-F736-A84D-CBE3-C6781621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88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78AB27-E600-B9FE-F21E-A311B25D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C58FD4-435B-5C2A-D131-DAB8FFD91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8EE074-FD4F-F70F-7B02-0DBD48E6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1196-59C1-4FEE-BCAD-9EFB22FC48EC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2F8C45-0381-DFBE-0B1B-87B6D30F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3E1537F-46FA-23F4-53A8-EE27F3F0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0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75CA9-3715-A65C-0A34-98DA5713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CED656-3BD6-7754-8420-FF08E01F5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16F25-ED71-C39C-7D7D-C55F4F157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6F3444-D3EC-D44B-A6FD-0EEE1EDD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2C188-53F5-442F-B06B-2FEACA8629DA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7E35B7-2E7C-12A3-4693-B79F7CA09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9F54518A-5DEE-BD63-3128-16AC4569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9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AC44E-E0E9-C4B4-B5CF-6FB89B63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71E147-BAAF-1964-0966-F4825C36A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3B2000-294F-12DE-FB8F-EF3FA1BA6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F743E8-8A86-C3DC-CF34-0449FA71B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03064C4-1272-7534-9937-30E8F57AD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7D1E02-E02A-B98F-5202-0349772F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E175-73A7-4E9C-9FD5-2A06A10E9511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336CD0F-28E2-E947-A76C-10B3737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3B31FDBE-A9BA-9D79-A000-24BC1E87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60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3217-69B6-371C-BA70-879FAF4A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620751-EBE4-F3E1-A176-8E6A226D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5D6D6-5E73-43E2-9C71-C069DDA99DE8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D27C8A-72A4-B7AC-E259-F7637C7C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99EE91-A06C-5124-1DBF-76605613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48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B76144A-241E-1358-74EA-6972CBA6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2BF1-A5D9-42F5-A31B-F1F2104C9394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A7FF30-3E2A-A355-B9F4-CC74BEDD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92CD1137-368F-A700-8B98-AF47B4E7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5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60331-0AFD-0BAB-0280-423153F7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19A28F-F79C-BC1A-826E-6D0837133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F978A5-3BB5-206C-7E8E-D7E433BAC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DB0465-D99D-BFFF-E02E-9D54801AE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9F05-1883-4884-8CF9-6122AE1242E6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FCB42F-F340-78D9-D2D9-571FCE53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2930F23F-5E40-1C7A-ED62-C6D052C0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49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EB3F1-2307-89CF-5897-44BAE14E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1B7B97-0BB7-2242-82B5-81E08ACE3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26C6AA-7E78-1C9B-B20C-D2C8F375E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58691B-9648-377F-C286-005A1096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5EBB-56E9-41E9-A05D-77726B75479C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3CBAD4-300D-AA35-E10D-4E1983E6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D8A256FC-5293-C4D3-B902-41205BDA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86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28AB29F-8D80-279B-0C54-BBA399F6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CEBC9-6297-9209-1D5E-63D40B866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5F8FB-F4F3-D8B8-0BD9-30BA2792F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914DC-0347-4DE0-9CA6-E555BD89A6A8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21ABA0-5571-3F7D-6A3D-617FED066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0563E2-B77A-F146-BCDD-D65217817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9B62C-7353-40DF-ABCF-B1763DAE98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3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liper.com/tcovu.htm" TargetMode="External"/><Relationship Id="rId13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hyperlink" Target="https://company.ptvgroup.com/en/" TargetMode="External"/><Relationship Id="rId2" Type="http://schemas.openxmlformats.org/officeDocument/2006/relationships/hyperlink" Target="https://www.arcgis.com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entley.com/en/products/brands/cube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openxmlformats.org/officeDocument/2006/relationships/hyperlink" Target="https://www.supergeotek.com/tw/" TargetMode="External"/><Relationship Id="rId4" Type="http://schemas.openxmlformats.org/officeDocument/2006/relationships/hyperlink" Target="https://www.qgis.org/en/site/" TargetMode="Externa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r-spatial.github.io/sf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cran.csie.ntu.edu.tw/" TargetMode="External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posit.co/download/rstudio-desktop/#download" TargetMode="External"/><Relationship Id="rId7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9.png"/><Relationship Id="rId10" Type="http://schemas.openxmlformats.org/officeDocument/2006/relationships/image" Target="../media/image68.png"/><Relationship Id="rId4" Type="http://schemas.openxmlformats.org/officeDocument/2006/relationships/hyperlink" Target="https://posit.co/download/rstudio-desktop/" TargetMode="External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reesite.com/color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9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A2A92B-2692-781D-6F1E-9BE0475C4990}"/>
              </a:ext>
            </a:extLst>
          </p:cNvPr>
          <p:cNvSpPr txBox="1"/>
          <p:nvPr/>
        </p:nvSpPr>
        <p:spPr>
          <a:xfrm>
            <a:off x="3543859" y="2659559"/>
            <a:ext cx="5104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4400" dirty="0">
                <a:latin typeface="Georgia" panose="02040502050405020303" pitchFamily="18" charset="0"/>
              </a:rPr>
              <a:t>Public Transport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E71A5-D497-D29A-A1CF-DACA4E1CB1F0}"/>
              </a:ext>
            </a:extLst>
          </p:cNvPr>
          <p:cNvSpPr txBox="1"/>
          <p:nvPr/>
        </p:nvSpPr>
        <p:spPr>
          <a:xfrm>
            <a:off x="184858" y="6395454"/>
            <a:ext cx="1148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2025.10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CF817F-9EAB-D891-0E0F-9C0DF80AF1D3}"/>
              </a:ext>
            </a:extLst>
          </p:cNvPr>
          <p:cNvSpPr txBox="1"/>
          <p:nvPr/>
        </p:nvSpPr>
        <p:spPr>
          <a:xfrm>
            <a:off x="4192272" y="3478283"/>
            <a:ext cx="380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2400" dirty="0">
                <a:latin typeface="Georgia" panose="02040502050405020303" pitchFamily="18" charset="0"/>
              </a:rPr>
              <a:t>Spatial Analysis with R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D90BD5-3D9A-2591-6394-5B0E75F3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3E22F519-0AB9-7B24-2A5D-F92E9649FC50}"/>
              </a:ext>
            </a:extLst>
          </p:cNvPr>
          <p:cNvSpPr txBox="1"/>
          <p:nvPr/>
        </p:nvSpPr>
        <p:spPr>
          <a:xfrm>
            <a:off x="4729277" y="4070961"/>
            <a:ext cx="273344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Chia-Jung (Robert) Yeh</a:t>
            </a:r>
          </a:p>
          <a:p>
            <a:pPr algn="ctr">
              <a:spcAft>
                <a:spcPts val="600"/>
              </a:spcAft>
            </a:pPr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70681-F486-EBEE-B8B0-6FEB03A3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084" y="5505855"/>
            <a:ext cx="1787832" cy="12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1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BADE7F-837B-986B-52CF-FDFDF6705D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" b="1165"/>
          <a:stretch/>
        </p:blipFill>
        <p:spPr bwMode="auto">
          <a:xfrm>
            <a:off x="7630762" y="217827"/>
            <a:ext cx="3757879" cy="60975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12">
            <a:extLst>
              <a:ext uri="{FF2B5EF4-FFF2-40B4-BE49-F238E27FC236}">
                <a16:creationId xmlns:a16="http://schemas.microsoft.com/office/drawing/2014/main" id="{5BED2FBE-C999-3D8E-E7B9-22620842F799}"/>
              </a:ext>
            </a:extLst>
          </p:cNvPr>
          <p:cNvSpPr txBox="1"/>
          <p:nvPr/>
        </p:nvSpPr>
        <p:spPr>
          <a:xfrm>
            <a:off x="936416" y="1134637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Display</a:t>
            </a:r>
            <a:endParaRPr lang="zh-TW" alt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4ACA7E38-96BE-4DA2-28EE-BA0DE1CA43C6}"/>
              </a:ext>
            </a:extLst>
          </p:cNvPr>
          <p:cNvSpPr txBox="1"/>
          <p:nvPr/>
        </p:nvSpPr>
        <p:spPr>
          <a:xfrm>
            <a:off x="2316922" y="6321873"/>
            <a:ext cx="17326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Flow Map</a:t>
            </a:r>
            <a:endParaRPr lang="zh-TW" altLang="en-US" sz="22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E88474-E487-CF04-CBDF-73DABE54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09" y="1715731"/>
            <a:ext cx="5413717" cy="4743099"/>
          </a:xfrm>
          <a:prstGeom prst="rect">
            <a:avLst/>
          </a:prstGeom>
        </p:spPr>
      </p:pic>
      <p:sp>
        <p:nvSpPr>
          <p:cNvPr id="20" name="文字方塊 7">
            <a:extLst>
              <a:ext uri="{FF2B5EF4-FFF2-40B4-BE49-F238E27FC236}">
                <a16:creationId xmlns:a16="http://schemas.microsoft.com/office/drawing/2014/main" id="{DA92C076-DB65-FF43-8ABC-AAF874AC895A}"/>
              </a:ext>
            </a:extLst>
          </p:cNvPr>
          <p:cNvSpPr txBox="1"/>
          <p:nvPr/>
        </p:nvSpPr>
        <p:spPr>
          <a:xfrm>
            <a:off x="7630762" y="6321873"/>
            <a:ext cx="38634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Graduated Symbol Map</a:t>
            </a:r>
            <a:endParaRPr lang="zh-TW" altLang="en-US" sz="22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1" name="文字方塊 5">
            <a:extLst>
              <a:ext uri="{FF2B5EF4-FFF2-40B4-BE49-F238E27FC236}">
                <a16:creationId xmlns:a16="http://schemas.microsoft.com/office/drawing/2014/main" id="{385C9DE0-FF2F-1302-384B-FB19B7F058FD}"/>
              </a:ext>
            </a:extLst>
          </p:cNvPr>
          <p:cNvSpPr txBox="1"/>
          <p:nvPr/>
        </p:nvSpPr>
        <p:spPr>
          <a:xfrm>
            <a:off x="0" y="305294"/>
            <a:ext cx="180530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Features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25901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771095-EF82-4B08-A26A-C320141E6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b="5814"/>
          <a:stretch/>
        </p:blipFill>
        <p:spPr bwMode="auto">
          <a:xfrm>
            <a:off x="4671928" y="221915"/>
            <a:ext cx="2359140" cy="2067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3D035A7-C01D-4DA1-9461-8A902B72B3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b="5010"/>
          <a:stretch/>
        </p:blipFill>
        <p:spPr bwMode="auto">
          <a:xfrm>
            <a:off x="4727144" y="2427589"/>
            <a:ext cx="2297279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746C68-CED2-4993-A123-06C9D9D5B2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3508" r="2989" b="4971"/>
          <a:stretch/>
        </p:blipFill>
        <p:spPr bwMode="auto">
          <a:xfrm>
            <a:off x="4815426" y="4665703"/>
            <a:ext cx="2208997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2E89CC6-DC42-4766-93C3-C64541EFF40E}"/>
              </a:ext>
            </a:extLst>
          </p:cNvPr>
          <p:cNvSpPr txBox="1"/>
          <p:nvPr/>
        </p:nvSpPr>
        <p:spPr>
          <a:xfrm>
            <a:off x="7165941" y="1024735"/>
            <a:ext cx="2168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POINT (3 3)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BC4C1D-5DAC-472E-87E2-47479938EF59}"/>
              </a:ext>
            </a:extLst>
          </p:cNvPr>
          <p:cNvSpPr txBox="1"/>
          <p:nvPr/>
        </p:nvSpPr>
        <p:spPr>
          <a:xfrm>
            <a:off x="7161383" y="3198167"/>
            <a:ext cx="4345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LINESTRING (1 4, 3 3, 5 5)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459427-889A-48E4-B942-C592BB12967E}"/>
              </a:ext>
            </a:extLst>
          </p:cNvPr>
          <p:cNvSpPr txBox="1"/>
          <p:nvPr/>
        </p:nvSpPr>
        <p:spPr>
          <a:xfrm>
            <a:off x="7161383" y="5281033"/>
            <a:ext cx="50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POLYGON ((1 4, 2 2, 4 1, 5 5, 1 4))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C1C2EF-05E5-485C-831D-FF5A4C72CE59}"/>
              </a:ext>
            </a:extLst>
          </p:cNvPr>
          <p:cNvSpPr txBox="1"/>
          <p:nvPr/>
        </p:nvSpPr>
        <p:spPr>
          <a:xfrm>
            <a:off x="712776" y="2044955"/>
            <a:ext cx="3211041" cy="36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zh-TW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zh-TW" sz="22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LineString</a:t>
            </a:r>
            <a:endParaRPr lang="en-US" altLang="zh-TW" sz="22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zh-TW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MultiPoint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MultiLineString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MultiPolygon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GeometryCollection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F01A2809-22BD-D860-196F-97697FE3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3" name="文字方塊 5">
            <a:extLst>
              <a:ext uri="{FF2B5EF4-FFF2-40B4-BE49-F238E27FC236}">
                <a16:creationId xmlns:a16="http://schemas.microsoft.com/office/drawing/2014/main" id="{A2DFEBEF-ECB0-F728-69A6-9721D006E6FB}"/>
              </a:ext>
            </a:extLst>
          </p:cNvPr>
          <p:cNvSpPr txBox="1"/>
          <p:nvPr/>
        </p:nvSpPr>
        <p:spPr>
          <a:xfrm>
            <a:off x="0" y="305294"/>
            <a:ext cx="4754828" cy="523220"/>
          </a:xfrm>
          <a:prstGeom prst="rect">
            <a:avLst/>
          </a:prstGeom>
          <a:solidFill>
            <a:srgbClr val="75AAD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Well-known Text (WKT)</a:t>
            </a:r>
          </a:p>
        </p:txBody>
      </p:sp>
    </p:spTree>
    <p:extLst>
      <p:ext uri="{BB962C8B-B14F-4D97-AF65-F5344CB8AC3E}">
        <p14:creationId xmlns:p14="http://schemas.microsoft.com/office/powerpoint/2010/main" val="340420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67F1AD40-4314-4B8C-B2DA-579A815D3A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3433" b="4806"/>
          <a:stretch/>
        </p:blipFill>
        <p:spPr bwMode="auto">
          <a:xfrm>
            <a:off x="1490609" y="1169122"/>
            <a:ext cx="2553071" cy="2355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39A1B6-62A1-45EF-A7B4-05A81AB2AC9D}"/>
              </a:ext>
            </a:extLst>
          </p:cNvPr>
          <p:cNvSpPr txBox="1"/>
          <p:nvPr/>
        </p:nvSpPr>
        <p:spPr>
          <a:xfrm>
            <a:off x="4064000" y="2146646"/>
            <a:ext cx="5857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MULTIPOINT ((1 4), (3 1), (4 2), (5 5))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0B2A8D9-1517-4A6D-B421-2E489E486E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3805" r="3479" b="4877"/>
          <a:stretch/>
        </p:blipFill>
        <p:spPr bwMode="auto">
          <a:xfrm>
            <a:off x="1490610" y="4064297"/>
            <a:ext cx="2553070" cy="24884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C46BA8F-49E0-4C39-8470-C684A8B925F6}"/>
              </a:ext>
            </a:extLst>
          </p:cNvPr>
          <p:cNvSpPr txBox="1"/>
          <p:nvPr/>
        </p:nvSpPr>
        <p:spPr>
          <a:xfrm>
            <a:off x="4064000" y="5108446"/>
            <a:ext cx="793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GEOMETRYCOLLECTION (POINT (5 5), LINESTRING (1 4, 3 5), POLYGON ((2 2, 4 1, 5 3, 2 2)))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1E90904B-BBA8-960D-4660-6F670CCF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2" name="文字方塊 5">
            <a:extLst>
              <a:ext uri="{FF2B5EF4-FFF2-40B4-BE49-F238E27FC236}">
                <a16:creationId xmlns:a16="http://schemas.microsoft.com/office/drawing/2014/main" id="{BD52E18F-EFEE-30E8-7204-748844327118}"/>
              </a:ext>
            </a:extLst>
          </p:cNvPr>
          <p:cNvSpPr txBox="1"/>
          <p:nvPr/>
        </p:nvSpPr>
        <p:spPr>
          <a:xfrm>
            <a:off x="0" y="305294"/>
            <a:ext cx="4754828" cy="523220"/>
          </a:xfrm>
          <a:prstGeom prst="rect">
            <a:avLst/>
          </a:prstGeom>
          <a:solidFill>
            <a:srgbClr val="75AAD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Well-known Text (WKT)</a:t>
            </a:r>
          </a:p>
        </p:txBody>
      </p:sp>
    </p:spTree>
    <p:extLst>
      <p:ext uri="{BB962C8B-B14F-4D97-AF65-F5344CB8AC3E}">
        <p14:creationId xmlns:p14="http://schemas.microsoft.com/office/powerpoint/2010/main" val="227270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45E0924-2C96-4887-A406-3BBA6E15A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338154"/>
              </p:ext>
            </p:extLst>
          </p:nvPr>
        </p:nvGraphicFramePr>
        <p:xfrm>
          <a:off x="492760" y="2843260"/>
          <a:ext cx="11206480" cy="301133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27075">
                  <a:extLst>
                    <a:ext uri="{9D8B030D-6E8A-4147-A177-3AD203B41FA5}">
                      <a16:colId xmlns:a16="http://schemas.microsoft.com/office/drawing/2014/main" val="3735039897"/>
                    </a:ext>
                  </a:extLst>
                </a:gridCol>
                <a:gridCol w="2636418">
                  <a:extLst>
                    <a:ext uri="{9D8B030D-6E8A-4147-A177-3AD203B41FA5}">
                      <a16:colId xmlns:a16="http://schemas.microsoft.com/office/drawing/2014/main" val="2740342572"/>
                    </a:ext>
                  </a:extLst>
                </a:gridCol>
                <a:gridCol w="3728523">
                  <a:extLst>
                    <a:ext uri="{9D8B030D-6E8A-4147-A177-3AD203B41FA5}">
                      <a16:colId xmlns:a16="http://schemas.microsoft.com/office/drawing/2014/main" val="3468017374"/>
                    </a:ext>
                  </a:extLst>
                </a:gridCol>
                <a:gridCol w="3514464">
                  <a:extLst>
                    <a:ext uri="{9D8B030D-6E8A-4147-A177-3AD203B41FA5}">
                      <a16:colId xmlns:a16="http://schemas.microsoft.com/office/drawing/2014/main" val="3018060693"/>
                    </a:ext>
                  </a:extLst>
                </a:gridCol>
              </a:tblGrid>
              <a:tr h="5191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File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Data Type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Features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Analogy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2851696"/>
                  </a:ext>
                </a:extLst>
              </a:tr>
              <a:tr h="518804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shp</a:t>
                      </a:r>
                      <a:endParaRPr lang="zh-TW" sz="2000" b="1" kern="100" dirty="0"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Storing the coordinates of shape.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The location of book on the shelves.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9503561"/>
                  </a:ext>
                </a:extLst>
              </a:tr>
              <a:tr h="609301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shx</a:t>
                      </a:r>
                      <a:endParaRPr lang="zh-TW" sz="2000" b="1" kern="100" dirty="0"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Spatial Index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Setting the index to enhance search efficiency.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The relative location of books.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7315141"/>
                  </a:ext>
                </a:extLst>
              </a:tr>
              <a:tr h="663388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dbf</a:t>
                      </a:r>
                      <a:endParaRPr lang="zh-TW" sz="2000" b="1" kern="100" dirty="0"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Attribute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Storing the attribute of shape.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The descriptions (e.g., author, title…) of books.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4792016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prj</a:t>
                      </a:r>
                      <a:endParaRPr lang="zh-TW" sz="2000" b="1" kern="100" dirty="0"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Coordinate Reference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Storing the CRS used of the data.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-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411908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C1A0E46A-8146-4182-AF10-0AD3614FBA78}"/>
              </a:ext>
            </a:extLst>
          </p:cNvPr>
          <p:cNvSpPr txBox="1"/>
          <p:nvPr/>
        </p:nvSpPr>
        <p:spPr>
          <a:xfrm>
            <a:off x="448758" y="1585188"/>
            <a:ext cx="8095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Developed by ESRI (the leading GIS company)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most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widely used format in GIS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EBAD8788-5125-B4DC-B8A1-C4F1F44C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2" name="文字方塊 5">
            <a:extLst>
              <a:ext uri="{FF2B5EF4-FFF2-40B4-BE49-F238E27FC236}">
                <a16:creationId xmlns:a16="http://schemas.microsoft.com/office/drawing/2014/main" id="{846ECCF5-8012-7563-2714-B28D52A64D67}"/>
              </a:ext>
            </a:extLst>
          </p:cNvPr>
          <p:cNvSpPr txBox="1"/>
          <p:nvPr/>
        </p:nvSpPr>
        <p:spPr>
          <a:xfrm>
            <a:off x="0" y="305294"/>
            <a:ext cx="2037144" cy="523220"/>
          </a:xfrm>
          <a:prstGeom prst="rect">
            <a:avLst/>
          </a:prstGeom>
          <a:solidFill>
            <a:srgbClr val="75AAD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</a:t>
            </a:r>
          </a:p>
        </p:txBody>
      </p:sp>
    </p:spTree>
    <p:extLst>
      <p:ext uri="{BB962C8B-B14F-4D97-AF65-F5344CB8AC3E}">
        <p14:creationId xmlns:p14="http://schemas.microsoft.com/office/powerpoint/2010/main" val="16366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707277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Coordinated Reference System (CRS)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0544C8D-0C22-4BC4-AE05-2E6A97EFFEAA}"/>
                  </a:ext>
                </a:extLst>
              </p:cNvPr>
              <p:cNvSpPr txBox="1"/>
              <p:nvPr/>
            </p:nvSpPr>
            <p:spPr>
              <a:xfrm>
                <a:off x="448758" y="1422628"/>
                <a:ext cx="1167212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Georgia" panose="02040502050405020303" pitchFamily="18" charset="0"/>
                    <a:ea typeface="Adobe 黑体 Std R" panose="020B0400000000000000" pitchFamily="34" charset="-128"/>
                    <a:cs typeface="Adobe Arabic" panose="02040503050201020203" pitchFamily="18" charset="-78"/>
                  </a:rPr>
                  <a:t>Geographic Coordinate System (GCS)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altLang="zh-TW" sz="2400" dirty="0">
                    <a:solidFill>
                      <a:srgbClr val="9B0E16"/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Adobe Arabic" panose="02040503050201020203" pitchFamily="18" charset="-78"/>
                  </a:rPr>
                  <a:t>Longitude (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9B0E16"/>
                        </a:solidFill>
                        <a:latin typeface="Cambria Math" panose="02040503050406030204" pitchFamily="18" charset="0"/>
                        <a:ea typeface="Adobe 黑体 Std R" panose="020B0400000000000000" pitchFamily="34" charset="-128"/>
                        <a:cs typeface="Adobe Arabic" panose="02040503050201020203" pitchFamily="18" charset="-78"/>
                      </a:rPr>
                      <m:t>𝜆</m:t>
                    </m:r>
                  </m:oMath>
                </a14:m>
                <a:r>
                  <a:rPr lang="en-US" altLang="zh-TW" sz="2400" dirty="0">
                    <a:solidFill>
                      <a:srgbClr val="9B0E16"/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Adobe Arabic" panose="02040503050201020203" pitchFamily="18" charset="-78"/>
                  </a:rPr>
                  <a:t>): x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altLang="zh-TW" sz="2400" dirty="0">
                    <a:solidFill>
                      <a:schemeClr val="accent6">
                        <a:lumMod val="50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Adobe Arabic" panose="02040503050201020203" pitchFamily="18" charset="-78"/>
                  </a:rPr>
                  <a:t>Latitude (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dobe 黑体 Std R" panose="020B0400000000000000" pitchFamily="34" charset="-128"/>
                        <a:cs typeface="Adobe Arabic" panose="02040503050201020203" pitchFamily="18" charset="-78"/>
                      </a:rPr>
                      <m:t>𝜑</m:t>
                    </m:r>
                  </m:oMath>
                </a14:m>
                <a:r>
                  <a:rPr lang="en-US" altLang="zh-TW" sz="2400" dirty="0">
                    <a:solidFill>
                      <a:schemeClr val="accent6">
                        <a:lumMod val="50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Adobe Arabic" panose="02040503050201020203" pitchFamily="18" charset="-78"/>
                  </a:rPr>
                  <a:t>): y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altLang="zh-TW" sz="2400" dirty="0">
                    <a:latin typeface="Georgia" panose="02040502050405020303" pitchFamily="18" charset="0"/>
                    <a:ea typeface="Adobe 黑体 Std R" panose="020B0400000000000000" pitchFamily="34" charset="-128"/>
                    <a:cs typeface="Adobe Arabic" panose="02040503050201020203" pitchFamily="18" charset="-78"/>
                  </a:rPr>
                  <a:t>Origin: the intersection of the equator and prime meridian </a:t>
                </a:r>
                <a:r>
                  <a:rPr lang="en-US" altLang="zh-TW" sz="2000" dirty="0">
                    <a:latin typeface="Georgia" panose="02040502050405020303" pitchFamily="18" charset="0"/>
                    <a:ea typeface="Adobe 黑体 Std R" panose="020B0400000000000000" pitchFamily="34" charset="-128"/>
                    <a:cs typeface="Adobe Arabic" panose="02040503050201020203" pitchFamily="18" charset="-78"/>
                  </a:rPr>
                  <a:t>(</a:t>
                </a:r>
                <a:r>
                  <a:rPr lang="zh-TW" altLang="en-US" sz="2000" dirty="0">
                    <a:latin typeface="Georgia" panose="02040502050405020303" pitchFamily="18" charset="0"/>
                    <a:ea typeface="Adobe 黑体 Std R" panose="020B0400000000000000" pitchFamily="34" charset="-128"/>
                    <a:cs typeface="Adobe Arabic" panose="02040503050201020203" pitchFamily="18" charset="-78"/>
                  </a:rPr>
                  <a:t>本初子午線</a:t>
                </a:r>
                <a:r>
                  <a:rPr lang="en-US" altLang="zh-TW" sz="2000" dirty="0">
                    <a:latin typeface="Georgia" panose="02040502050405020303" pitchFamily="18" charset="0"/>
                    <a:ea typeface="Adobe 黑体 Std R" panose="020B0400000000000000" pitchFamily="34" charset="-128"/>
                    <a:cs typeface="Adobe Arabic" panose="02040503050201020203" pitchFamily="18" charset="-78"/>
                  </a:rPr>
                  <a:t>)</a:t>
                </a:r>
                <a:endParaRPr lang="en-US" altLang="zh-TW" sz="2400" dirty="0">
                  <a:latin typeface="Georgia" panose="02040502050405020303" pitchFamily="18" charset="0"/>
                  <a:ea typeface="Adobe 黑体 Std R" panose="020B0400000000000000" pitchFamily="34" charset="-128"/>
                  <a:cs typeface="Adobe Arabic" panose="02040503050201020203" pitchFamily="18" charset="-78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0544C8D-0C22-4BC4-AE05-2E6A97EFF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58" y="1422628"/>
                <a:ext cx="11672122" cy="1569660"/>
              </a:xfrm>
              <a:prstGeom prst="rect">
                <a:avLst/>
              </a:prstGeom>
              <a:blipFill>
                <a:blip r:embed="rId2"/>
                <a:stretch>
                  <a:fillRect l="-731" t="-3101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67C32921-D09C-B695-7738-D155668D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60EB60-4355-60B9-7C15-0BA3B86F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40" y="2992288"/>
            <a:ext cx="6891157" cy="36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70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15FBE5-4A3D-4E85-8F37-4AB556458FA0}"/>
              </a:ext>
            </a:extLst>
          </p:cNvPr>
          <p:cNvSpPr txBox="1"/>
          <p:nvPr/>
        </p:nvSpPr>
        <p:spPr>
          <a:xfrm>
            <a:off x="1601498" y="6013588"/>
            <a:ext cx="8102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Advantage: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Can calculate the angle</a:t>
            </a:r>
          </a:p>
          <a:p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Drawback: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Cannot calculate the length and area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FCEC3ECF-4B52-41B0-ABE0-ECABD36B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2" name="文字方塊 6">
            <a:extLst>
              <a:ext uri="{FF2B5EF4-FFF2-40B4-BE49-F238E27FC236}">
                <a16:creationId xmlns:a16="http://schemas.microsoft.com/office/drawing/2014/main" id="{ED5C7339-75C4-42D0-92A0-DC77AE042DDA}"/>
              </a:ext>
            </a:extLst>
          </p:cNvPr>
          <p:cNvSpPr txBox="1"/>
          <p:nvPr/>
        </p:nvSpPr>
        <p:spPr>
          <a:xfrm>
            <a:off x="448758" y="1422628"/>
            <a:ext cx="116721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tx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Geographic Coordinate System (GCS)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 Earth (</a:t>
            </a:r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Surface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 is an uneven ellipsoid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Which plane should we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reference?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Geodetic Datum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: A surface with equal gravity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How to deal with uneven surfaces?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Develop a “</a:t>
            </a:r>
            <a:r>
              <a:rPr lang="en-US" altLang="zh-TW" sz="2000" b="1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Reference Ellipsoid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” using mathematical equations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 </a:t>
            </a:r>
            <a:r>
              <a:rPr lang="en-US" altLang="zh-TW" sz="20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Minimise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 the total difference between </a:t>
            </a:r>
            <a:r>
              <a:rPr lang="en-US" altLang="zh-TW" sz="2000" b="1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Reference Ellipsoid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and </a:t>
            </a: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Geodetic Datum</a:t>
            </a:r>
          </a:p>
        </p:txBody>
      </p:sp>
      <p:sp>
        <p:nvSpPr>
          <p:cNvPr id="10" name="文字方塊 3">
            <a:extLst>
              <a:ext uri="{FF2B5EF4-FFF2-40B4-BE49-F238E27FC236}">
                <a16:creationId xmlns:a16="http://schemas.microsoft.com/office/drawing/2014/main" id="{5214C809-71CE-BBBD-BB60-807FA1724168}"/>
              </a:ext>
            </a:extLst>
          </p:cNvPr>
          <p:cNvSpPr txBox="1"/>
          <p:nvPr/>
        </p:nvSpPr>
        <p:spPr>
          <a:xfrm>
            <a:off x="0" y="305294"/>
            <a:ext cx="707277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Coordinated Reference System (CRS)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650081-073B-35D1-433E-11243212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98" y="3222286"/>
            <a:ext cx="9233297" cy="248763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23DC2D-C32E-A99F-CAE9-23A65FBD85BE}"/>
              </a:ext>
            </a:extLst>
          </p:cNvPr>
          <p:cNvCxnSpPr>
            <a:cxnSpLocks/>
          </p:cNvCxnSpPr>
          <p:nvPr/>
        </p:nvCxnSpPr>
        <p:spPr>
          <a:xfrm>
            <a:off x="6276394" y="4478020"/>
            <a:ext cx="0" cy="7035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10">
            <a:extLst>
              <a:ext uri="{FF2B5EF4-FFF2-40B4-BE49-F238E27FC236}">
                <a16:creationId xmlns:a16="http://schemas.microsoft.com/office/drawing/2014/main" id="{1A854B60-422F-5BB3-32BD-C5AAE434D546}"/>
              </a:ext>
            </a:extLst>
          </p:cNvPr>
          <p:cNvSpPr txBox="1"/>
          <p:nvPr/>
        </p:nvSpPr>
        <p:spPr>
          <a:xfrm>
            <a:off x="6338706" y="4613543"/>
            <a:ext cx="1287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difference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395F3C-59BA-6843-D345-250CB953BA97}"/>
              </a:ext>
            </a:extLst>
          </p:cNvPr>
          <p:cNvCxnSpPr>
            <a:cxnSpLocks/>
          </p:cNvCxnSpPr>
          <p:nvPr/>
        </p:nvCxnSpPr>
        <p:spPr>
          <a:xfrm>
            <a:off x="7688634" y="4526280"/>
            <a:ext cx="0" cy="5130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7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5FFFACEB-5F39-7DE2-A8A9-FEFEE0CE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2" name="文字方塊 6">
            <a:extLst>
              <a:ext uri="{FF2B5EF4-FFF2-40B4-BE49-F238E27FC236}">
                <a16:creationId xmlns:a16="http://schemas.microsoft.com/office/drawing/2014/main" id="{519C7421-B14D-3215-DFC6-1A2F74CEEDF8}"/>
              </a:ext>
            </a:extLst>
          </p:cNvPr>
          <p:cNvSpPr txBox="1"/>
          <p:nvPr/>
        </p:nvSpPr>
        <p:spPr>
          <a:xfrm>
            <a:off x="448758" y="1422628"/>
            <a:ext cx="11672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tx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Projected Coordinate System (PCS)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 flat, planar coordinate system</a:t>
            </a:r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Allows for accurate distance, area, and angle calculations</a:t>
            </a:r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E404ED7E-058A-E70D-9072-31FE4EAE4DB4}"/>
              </a:ext>
            </a:extLst>
          </p:cNvPr>
          <p:cNvSpPr txBox="1"/>
          <p:nvPr/>
        </p:nvSpPr>
        <p:spPr>
          <a:xfrm>
            <a:off x="0" y="305294"/>
            <a:ext cx="707277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Coordinated Reference System (CRS)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C4E64D-A35A-D284-F5BF-2FF80544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67" y="2557939"/>
            <a:ext cx="5292204" cy="41635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239A16-E072-A7E7-E44A-481ADA548884}"/>
              </a:ext>
            </a:extLst>
          </p:cNvPr>
          <p:cNvSpPr txBox="1"/>
          <p:nvPr/>
        </p:nvSpPr>
        <p:spPr>
          <a:xfrm>
            <a:off x="6096000" y="3652375"/>
            <a:ext cx="3123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Georgia" panose="02040502050405020303" pitchFamily="18" charset="0"/>
              </a:rPr>
              <a:t> Cylindrical projections (Mercator)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9C4C6-6241-8D33-5851-BC39251AC358}"/>
              </a:ext>
            </a:extLst>
          </p:cNvPr>
          <p:cNvSpPr txBox="1"/>
          <p:nvPr/>
        </p:nvSpPr>
        <p:spPr>
          <a:xfrm>
            <a:off x="6096000" y="6282824"/>
            <a:ext cx="3123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Georgia" panose="02040502050405020303" pitchFamily="18" charset="0"/>
              </a:rPr>
              <a:t> P</a:t>
            </a:r>
            <a:r>
              <a:rPr lang="en-GB" altLang="zh-TW" b="1" dirty="0">
                <a:latin typeface="Georgia" panose="02040502050405020303" pitchFamily="18" charset="0"/>
              </a:rPr>
              <a:t>lanar</a:t>
            </a:r>
            <a:r>
              <a:rPr lang="en-GB" b="1" dirty="0">
                <a:latin typeface="Georgia" panose="02040502050405020303" pitchFamily="18" charset="0"/>
              </a:rPr>
              <a:t> projections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1C7821-16C1-DB9F-5922-B30D3C918D1B}"/>
              </a:ext>
            </a:extLst>
          </p:cNvPr>
          <p:cNvSpPr txBox="1"/>
          <p:nvPr/>
        </p:nvSpPr>
        <p:spPr>
          <a:xfrm>
            <a:off x="6153620" y="5106099"/>
            <a:ext cx="3123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1" dirty="0">
                <a:latin typeface="Georgia" panose="02040502050405020303" pitchFamily="18" charset="0"/>
              </a:rPr>
              <a:t>Conical projections</a:t>
            </a:r>
          </a:p>
        </p:txBody>
      </p:sp>
    </p:spTree>
    <p:extLst>
      <p:ext uri="{BB962C8B-B14F-4D97-AF65-F5344CB8AC3E}">
        <p14:creationId xmlns:p14="http://schemas.microsoft.com/office/powerpoint/2010/main" val="427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27B1AF-3AE6-2804-7672-10807DB6A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09" y="1837997"/>
            <a:ext cx="7405991" cy="4612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E215E1-795A-489C-BDB2-B07BE00F6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80" y="3559644"/>
            <a:ext cx="3836829" cy="1635764"/>
          </a:xfrm>
          <a:prstGeom prst="rect">
            <a:avLst/>
          </a:prstGeom>
          <a:noFill/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DE0C7E0-31D0-C2CC-45B7-86B73047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2" name="左大括弧 1">
            <a:extLst>
              <a:ext uri="{FF2B5EF4-FFF2-40B4-BE49-F238E27FC236}">
                <a16:creationId xmlns:a16="http://schemas.microsoft.com/office/drawing/2014/main" id="{AD581C0A-682B-B7D1-8CBD-7EDE14C99972}"/>
              </a:ext>
            </a:extLst>
          </p:cNvPr>
          <p:cNvSpPr/>
          <p:nvPr/>
        </p:nvSpPr>
        <p:spPr>
          <a:xfrm rot="16200000">
            <a:off x="5719373" y="5235963"/>
            <a:ext cx="363633" cy="1406486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2543AA3-CDBF-44BB-225F-1A34DB8585E2}"/>
              </a:ext>
            </a:extLst>
          </p:cNvPr>
          <p:cNvSpPr txBox="1"/>
          <p:nvPr/>
        </p:nvSpPr>
        <p:spPr>
          <a:xfrm>
            <a:off x="5197946" y="6131721"/>
            <a:ext cx="1484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TW" sz="1400" b="1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Two-degree</a:t>
            </a:r>
            <a:endParaRPr lang="zh-TW" altLang="en-US" sz="1100" b="1" dirty="0">
              <a:solidFill>
                <a:srgbClr val="002060"/>
              </a:solidFill>
            </a:endParaRPr>
          </a:p>
        </p:txBody>
      </p:sp>
      <p:sp>
        <p:nvSpPr>
          <p:cNvPr id="8" name="文字方塊 3">
            <a:extLst>
              <a:ext uri="{FF2B5EF4-FFF2-40B4-BE49-F238E27FC236}">
                <a16:creationId xmlns:a16="http://schemas.microsoft.com/office/drawing/2014/main" id="{8D0C6B24-ECD0-E1CB-3892-DEEC029B8FCD}"/>
              </a:ext>
            </a:extLst>
          </p:cNvPr>
          <p:cNvSpPr txBox="1"/>
          <p:nvPr/>
        </p:nvSpPr>
        <p:spPr>
          <a:xfrm>
            <a:off x="0" y="305294"/>
            <a:ext cx="707277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Coordinated Reference System (CRS)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0E95021C-5A32-F6F4-568A-B0DE968E4BD8}"/>
              </a:ext>
            </a:extLst>
          </p:cNvPr>
          <p:cNvSpPr txBox="1"/>
          <p:nvPr/>
        </p:nvSpPr>
        <p:spPr>
          <a:xfrm>
            <a:off x="448758" y="1422628"/>
            <a:ext cx="11672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tx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PCS in Taiwan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Transverse Mercator projection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Two-degree zone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TWD97/TM2 121</a:t>
            </a:r>
          </a:p>
        </p:txBody>
      </p:sp>
    </p:spTree>
    <p:extLst>
      <p:ext uri="{BB962C8B-B14F-4D97-AF65-F5344CB8AC3E}">
        <p14:creationId xmlns:p14="http://schemas.microsoft.com/office/powerpoint/2010/main" val="2405405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1028CA33-BBFE-2E94-C26A-425292F20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0" y="833120"/>
            <a:ext cx="5939154" cy="586232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31BADAE-4683-B351-AD56-B083F58F6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3120"/>
            <a:ext cx="5939154" cy="5862321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DE0C7E0-31D0-C2CC-45B7-86B73047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ED44EA-5C21-23CE-C236-A3D361301EE5}"/>
              </a:ext>
            </a:extLst>
          </p:cNvPr>
          <p:cNvSpPr txBox="1"/>
          <p:nvPr/>
        </p:nvSpPr>
        <p:spPr>
          <a:xfrm>
            <a:off x="7004344" y="6506274"/>
            <a:ext cx="2350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TWD97/TM2 121</a:t>
            </a:r>
            <a:endParaRPr lang="en-US" altLang="zh-TW" sz="1200" b="1" kern="1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81D8801-9246-AD35-A597-86BF542CF440}"/>
              </a:ext>
            </a:extLst>
          </p:cNvPr>
          <p:cNvSpPr txBox="1"/>
          <p:nvPr/>
        </p:nvSpPr>
        <p:spPr>
          <a:xfrm>
            <a:off x="6557422" y="6506274"/>
            <a:ext cx="788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PCS</a:t>
            </a:r>
            <a:endParaRPr lang="en-US" altLang="zh-TW" sz="1400" b="1" kern="1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16755A5-C9B9-57A6-285D-814DF0A6CBBB}"/>
              </a:ext>
            </a:extLst>
          </p:cNvPr>
          <p:cNvSpPr txBox="1"/>
          <p:nvPr/>
        </p:nvSpPr>
        <p:spPr>
          <a:xfrm>
            <a:off x="1367752" y="6537052"/>
            <a:ext cx="2350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kern="1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Longitude</a:t>
            </a:r>
            <a:endParaRPr lang="en-US" altLang="zh-TW" sz="1200" b="1" kern="1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8A68608-C8B4-6373-A314-B92534EF4BA4}"/>
              </a:ext>
            </a:extLst>
          </p:cNvPr>
          <p:cNvSpPr txBox="1"/>
          <p:nvPr/>
        </p:nvSpPr>
        <p:spPr>
          <a:xfrm>
            <a:off x="588985" y="6506274"/>
            <a:ext cx="169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kern="100" dirty="0">
                <a:latin typeface="Georgia" panose="02040502050405020303" pitchFamily="18" charset="0"/>
                <a:ea typeface="Adobe 黑体 Std R" panose="020B0400000000000000" pitchFamily="34" charset="-128"/>
              </a:rPr>
              <a:t>GCS</a:t>
            </a:r>
            <a:endParaRPr lang="en-US" altLang="zh-TW" sz="1400" b="1" kern="1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6C71D5A-EBD4-543F-0021-5EE0D235CC23}"/>
              </a:ext>
            </a:extLst>
          </p:cNvPr>
          <p:cNvSpPr/>
          <p:nvPr/>
        </p:nvSpPr>
        <p:spPr>
          <a:xfrm>
            <a:off x="9593097" y="6306087"/>
            <a:ext cx="671668" cy="227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290421ED-4B3A-A0E7-B8E6-C00297E58CE5}"/>
              </a:ext>
            </a:extLst>
          </p:cNvPr>
          <p:cNvSpPr/>
          <p:nvPr/>
        </p:nvSpPr>
        <p:spPr>
          <a:xfrm>
            <a:off x="3574497" y="6306087"/>
            <a:ext cx="671668" cy="227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5355A39B-278C-4058-EA6F-3B6FEB479F8D}"/>
              </a:ext>
            </a:extLst>
          </p:cNvPr>
          <p:cNvSpPr txBox="1"/>
          <p:nvPr/>
        </p:nvSpPr>
        <p:spPr>
          <a:xfrm>
            <a:off x="0" y="305294"/>
            <a:ext cx="707277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Coordinated Reference System (CRS)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793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FE489D-C7CE-CDAD-0752-202478426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38"/>
          <a:stretch/>
        </p:blipFill>
        <p:spPr>
          <a:xfrm>
            <a:off x="25825" y="1489364"/>
            <a:ext cx="2862054" cy="455132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31BADAE-4683-B351-AD56-B083F58F6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3120"/>
            <a:ext cx="5939154" cy="5862321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DE0C7E0-31D0-C2CC-45B7-86B73047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6C71D5A-EBD4-543F-0021-5EE0D235CC23}"/>
              </a:ext>
            </a:extLst>
          </p:cNvPr>
          <p:cNvSpPr/>
          <p:nvPr/>
        </p:nvSpPr>
        <p:spPr>
          <a:xfrm>
            <a:off x="9593097" y="6306087"/>
            <a:ext cx="671668" cy="227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弧形下彎 5">
            <a:extLst>
              <a:ext uri="{FF2B5EF4-FFF2-40B4-BE49-F238E27FC236}">
                <a16:creationId xmlns:a16="http://schemas.microsoft.com/office/drawing/2014/main" id="{BF82CC7C-9AD7-1652-5985-58CAF1412E4C}"/>
              </a:ext>
            </a:extLst>
          </p:cNvPr>
          <p:cNvSpPr/>
          <p:nvPr/>
        </p:nvSpPr>
        <p:spPr>
          <a:xfrm rot="2130911" flipH="1">
            <a:off x="5905912" y="4730484"/>
            <a:ext cx="2705233" cy="53834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1AB4292-FCE6-0C01-F1AA-B2E42BF0B70A}"/>
              </a:ext>
            </a:extLst>
          </p:cNvPr>
          <p:cNvSpPr/>
          <p:nvPr/>
        </p:nvSpPr>
        <p:spPr>
          <a:xfrm>
            <a:off x="7973862" y="5896142"/>
            <a:ext cx="298918" cy="298918"/>
          </a:xfrm>
          <a:prstGeom prst="ellipse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85B96C-1D54-C630-7D76-781207130E21}"/>
              </a:ext>
            </a:extLst>
          </p:cNvPr>
          <p:cNvSpPr txBox="1"/>
          <p:nvPr/>
        </p:nvSpPr>
        <p:spPr>
          <a:xfrm>
            <a:off x="2649000" y="28632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</a:rPr>
              <a:t>(</a:t>
            </a:r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249700</a:t>
            </a:r>
            <a:r>
              <a:rPr lang="en-US" altLang="zh-TW" sz="2000" b="1" dirty="0">
                <a:latin typeface="Georgia" panose="02040502050405020303" pitchFamily="18" charset="0"/>
              </a:rPr>
              <a:t>, 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2741900</a:t>
            </a:r>
            <a:r>
              <a:rPr lang="en-US" altLang="zh-TW" sz="2000" b="1" dirty="0">
                <a:latin typeface="Georgia" panose="02040502050405020303" pitchFamily="18" charset="0"/>
              </a:rPr>
              <a:t>)</a:t>
            </a:r>
            <a:endParaRPr lang="zh-TW" altLang="en-US" sz="1600" b="1" dirty="0">
              <a:latin typeface="Georgia" panose="02040502050405020303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0CA9D6D-9C1B-1DCF-7118-2236A7DFA643}"/>
              </a:ext>
            </a:extLst>
          </p:cNvPr>
          <p:cNvCxnSpPr>
            <a:cxnSpLocks/>
          </p:cNvCxnSpPr>
          <p:nvPr/>
        </p:nvCxnSpPr>
        <p:spPr>
          <a:xfrm flipV="1">
            <a:off x="2832567" y="3263310"/>
            <a:ext cx="979131" cy="82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06F368B-A915-32AD-CFD2-09DD3CF29367}"/>
              </a:ext>
            </a:extLst>
          </p:cNvPr>
          <p:cNvCxnSpPr>
            <a:cxnSpLocks/>
          </p:cNvCxnSpPr>
          <p:nvPr/>
        </p:nvCxnSpPr>
        <p:spPr>
          <a:xfrm>
            <a:off x="4029366" y="3264132"/>
            <a:ext cx="109951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BB16F54-F281-AFAF-DDC5-D32EA9958673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3031557" y="3263310"/>
            <a:ext cx="362500" cy="73066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10058EA-6484-77DD-07A9-43CFAB3F5E7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324112" y="3269997"/>
            <a:ext cx="853997" cy="72480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ECECE2-E9B6-C76E-A7B6-D581FC276464}"/>
              </a:ext>
            </a:extLst>
          </p:cNvPr>
          <p:cNvSpPr txBox="1"/>
          <p:nvPr/>
        </p:nvSpPr>
        <p:spPr>
          <a:xfrm>
            <a:off x="1845983" y="3993977"/>
            <a:ext cx="237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</a:rPr>
              <a:t>249,700</a:t>
            </a:r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</a:rPr>
              <a:t> </a:t>
            </a:r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</a:rPr>
              <a:t>m away from false northing</a:t>
            </a:r>
            <a:endParaRPr lang="zh-TW" altLang="en-US" sz="1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8" name="文字方塊 3">
            <a:extLst>
              <a:ext uri="{FF2B5EF4-FFF2-40B4-BE49-F238E27FC236}">
                <a16:creationId xmlns:a16="http://schemas.microsoft.com/office/drawing/2014/main" id="{A9C02184-63D7-519B-9E1F-35B4A72CD103}"/>
              </a:ext>
            </a:extLst>
          </p:cNvPr>
          <p:cNvSpPr txBox="1"/>
          <p:nvPr/>
        </p:nvSpPr>
        <p:spPr>
          <a:xfrm>
            <a:off x="0" y="305294"/>
            <a:ext cx="707277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Coordinated Reference System (CRS)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9">
            <a:extLst>
              <a:ext uri="{FF2B5EF4-FFF2-40B4-BE49-F238E27FC236}">
                <a16:creationId xmlns:a16="http://schemas.microsoft.com/office/drawing/2014/main" id="{DCB5EC02-BC36-969E-4E02-0BB0E25009D8}"/>
              </a:ext>
            </a:extLst>
          </p:cNvPr>
          <p:cNvSpPr txBox="1"/>
          <p:nvPr/>
        </p:nvSpPr>
        <p:spPr>
          <a:xfrm>
            <a:off x="4046032" y="3994800"/>
            <a:ext cx="2264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</a:rPr>
              <a:t>2,741,900</a:t>
            </a:r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</a:rPr>
              <a:t> </a:t>
            </a:r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</a:rPr>
              <a:t>m away from equator</a:t>
            </a:r>
            <a:endParaRPr lang="zh-TW" altLang="en-US" sz="1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8" name="文字方塊 23">
            <a:extLst>
              <a:ext uri="{FF2B5EF4-FFF2-40B4-BE49-F238E27FC236}">
                <a16:creationId xmlns:a16="http://schemas.microsoft.com/office/drawing/2014/main" id="{D95CDDEB-C71F-CCB8-66F6-91D3A96DC173}"/>
              </a:ext>
            </a:extLst>
          </p:cNvPr>
          <p:cNvSpPr txBox="1"/>
          <p:nvPr/>
        </p:nvSpPr>
        <p:spPr>
          <a:xfrm>
            <a:off x="7004344" y="6506274"/>
            <a:ext cx="2350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TWD97/TM2 121</a:t>
            </a:r>
            <a:endParaRPr lang="en-US" altLang="zh-TW" sz="1200" b="1" kern="1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9" name="文字方塊 24">
            <a:extLst>
              <a:ext uri="{FF2B5EF4-FFF2-40B4-BE49-F238E27FC236}">
                <a16:creationId xmlns:a16="http://schemas.microsoft.com/office/drawing/2014/main" id="{17753E6D-8E07-E178-C494-549D3EF4538D}"/>
              </a:ext>
            </a:extLst>
          </p:cNvPr>
          <p:cNvSpPr txBox="1"/>
          <p:nvPr/>
        </p:nvSpPr>
        <p:spPr>
          <a:xfrm>
            <a:off x="6557422" y="6506274"/>
            <a:ext cx="788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PCS</a:t>
            </a:r>
            <a:endParaRPr lang="en-US" altLang="zh-TW" sz="1400" b="1" kern="1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56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D90BD5-3D9A-2591-6394-5B0E75F3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7E96AA-9CEC-ECE3-7E92-A621C84B35A6}"/>
              </a:ext>
            </a:extLst>
          </p:cNvPr>
          <p:cNvSpPr txBox="1"/>
          <p:nvPr/>
        </p:nvSpPr>
        <p:spPr>
          <a:xfrm>
            <a:off x="3048000" y="3012440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Unit 1</a:t>
            </a:r>
          </a:p>
          <a:p>
            <a:pPr algn="ctr"/>
            <a:r>
              <a:rPr lang="en-US" altLang="zh-TW" sz="32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GIS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359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European Petroleum Survey Group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WKID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Well-Known ID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: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 neat and efficient way to define CRS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Global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GCS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WGS 1984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）： </a:t>
            </a:r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EPSG:4326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Taiwan PCS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0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TWD97/TM2 121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）： </a:t>
            </a:r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EPSG:3826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7B819DD-0D52-424A-BE4D-AB178BC76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387008"/>
              </p:ext>
            </p:extLst>
          </p:nvPr>
        </p:nvGraphicFramePr>
        <p:xfrm>
          <a:off x="682438" y="3742602"/>
          <a:ext cx="10513882" cy="229095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34787">
                  <a:extLst>
                    <a:ext uri="{9D8B030D-6E8A-4147-A177-3AD203B41FA5}">
                      <a16:colId xmlns:a16="http://schemas.microsoft.com/office/drawing/2014/main" val="4120815498"/>
                    </a:ext>
                  </a:extLst>
                </a:gridCol>
                <a:gridCol w="2476983">
                  <a:extLst>
                    <a:ext uri="{9D8B030D-6E8A-4147-A177-3AD203B41FA5}">
                      <a16:colId xmlns:a16="http://schemas.microsoft.com/office/drawing/2014/main" val="2874414344"/>
                    </a:ext>
                  </a:extLst>
                </a:gridCol>
                <a:gridCol w="1122744">
                  <a:extLst>
                    <a:ext uri="{9D8B030D-6E8A-4147-A177-3AD203B41FA5}">
                      <a16:colId xmlns:a16="http://schemas.microsoft.com/office/drawing/2014/main" val="1150231181"/>
                    </a:ext>
                  </a:extLst>
                </a:gridCol>
                <a:gridCol w="2777924">
                  <a:extLst>
                    <a:ext uri="{9D8B030D-6E8A-4147-A177-3AD203B41FA5}">
                      <a16:colId xmlns:a16="http://schemas.microsoft.com/office/drawing/2014/main" val="1642652748"/>
                    </a:ext>
                  </a:extLst>
                </a:gridCol>
                <a:gridCol w="3001444">
                  <a:extLst>
                    <a:ext uri="{9D8B030D-6E8A-4147-A177-3AD203B41FA5}">
                      <a16:colId xmlns:a16="http://schemas.microsoft.com/office/drawing/2014/main" val="2207902092"/>
                    </a:ext>
                  </a:extLst>
                </a:gridCol>
              </a:tblGrid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CRS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Feature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Unit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Commonly used</a:t>
                      </a:r>
                    </a:p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WKID </a:t>
                      </a: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in Taiwan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Examples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Taipei Main Station</a:t>
                      </a:r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5303311"/>
                  </a:ext>
                </a:extLst>
              </a:tr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GCS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Ellipsoid:</a:t>
                      </a:r>
                    </a:p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(longitude, latitude)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Degree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EPSG:4326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(WGS 84)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(121.51754, 25.04624)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639352"/>
                  </a:ext>
                </a:extLst>
              </a:tr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PCS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Plane:</a:t>
                      </a:r>
                    </a:p>
                    <a:p>
                      <a:pPr algn="l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(X, Y)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 err="1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Metre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EPSG:3826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(TWD97</a:t>
                      </a: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/TM2 121)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(302221.38, 2770999.06)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5298381"/>
                  </a:ext>
                </a:extLst>
              </a:tr>
            </a:tbl>
          </a:graphicData>
        </a:graphic>
      </p:graphicFrame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623DEE7F-7921-4CF9-76AA-7058D949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A1155E88-0295-F82E-9D64-7D819A957F52}"/>
              </a:ext>
            </a:extLst>
          </p:cNvPr>
          <p:cNvSpPr txBox="1"/>
          <p:nvPr/>
        </p:nvSpPr>
        <p:spPr>
          <a:xfrm>
            <a:off x="0" y="305294"/>
            <a:ext cx="707277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Coordinated Reference System (CRS)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8950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51352-1249-E9ED-1B5C-1A8883240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677"/>
            <a:ext cx="12192000" cy="57486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Which CRS should I use?</a:t>
            </a:r>
            <a:endParaRPr lang="en-US" altLang="zh-TW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623DEE7F-7921-4CF9-76AA-7058D949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A1155E88-0295-F82E-9D64-7D819A957F52}"/>
              </a:ext>
            </a:extLst>
          </p:cNvPr>
          <p:cNvSpPr txBox="1"/>
          <p:nvPr/>
        </p:nvSpPr>
        <p:spPr>
          <a:xfrm>
            <a:off x="0" y="305294"/>
            <a:ext cx="707277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Coordinated Reference System (CRS)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0585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6A79CC-D016-6BA4-557F-D36DC4301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92000" cy="6019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Which CRS should I use?</a:t>
            </a:r>
            <a:endParaRPr lang="en-US" altLang="zh-TW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623DEE7F-7921-4CF9-76AA-7058D949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A1155E88-0295-F82E-9D64-7D819A957F52}"/>
              </a:ext>
            </a:extLst>
          </p:cNvPr>
          <p:cNvSpPr txBox="1"/>
          <p:nvPr/>
        </p:nvSpPr>
        <p:spPr>
          <a:xfrm>
            <a:off x="0" y="305294"/>
            <a:ext cx="707277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Coordinated Reference System (CRS)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178D76-9EB0-3C14-DB06-DB793AB66FEF}"/>
              </a:ext>
            </a:extLst>
          </p:cNvPr>
          <p:cNvSpPr/>
          <p:nvPr/>
        </p:nvSpPr>
        <p:spPr>
          <a:xfrm>
            <a:off x="71120" y="5214026"/>
            <a:ext cx="8401671" cy="1507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08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9AC6AD-F8D8-9352-25C0-AD9A57B2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7E1AFD9-C31D-6CCC-43D4-EB719C1CA034}"/>
              </a:ext>
            </a:extLst>
          </p:cNvPr>
          <p:cNvSpPr/>
          <p:nvPr/>
        </p:nvSpPr>
        <p:spPr>
          <a:xfrm>
            <a:off x="227831" y="1713895"/>
            <a:ext cx="5732585" cy="4309685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A47225-97A4-4D7E-0BCD-F516E229EC6D}"/>
              </a:ext>
            </a:extLst>
          </p:cNvPr>
          <p:cNvSpPr/>
          <p:nvPr/>
        </p:nvSpPr>
        <p:spPr>
          <a:xfrm>
            <a:off x="6280160" y="1713895"/>
            <a:ext cx="5732585" cy="4309685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313AA7-7387-AC82-1DE7-0DFA245F5AD0}"/>
              </a:ext>
            </a:extLst>
          </p:cNvPr>
          <p:cNvSpPr txBox="1"/>
          <p:nvPr/>
        </p:nvSpPr>
        <p:spPr>
          <a:xfrm>
            <a:off x="2562231" y="5290821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GIS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9" name="圖片 8">
            <a:hlinkClick r:id="rId2"/>
            <a:extLst>
              <a:ext uri="{FF2B5EF4-FFF2-40B4-BE49-F238E27FC236}">
                <a16:creationId xmlns:a16="http://schemas.microsoft.com/office/drawing/2014/main" id="{2998BFC6-F27B-1BFE-47BB-59332620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5" y="1805085"/>
            <a:ext cx="2120442" cy="2120442"/>
          </a:xfrm>
          <a:prstGeom prst="rect">
            <a:avLst/>
          </a:prstGeom>
        </p:spPr>
      </p:pic>
      <p:pic>
        <p:nvPicPr>
          <p:cNvPr id="10" name="圖片 9">
            <a:hlinkClick r:id="rId4"/>
            <a:extLst>
              <a:ext uri="{FF2B5EF4-FFF2-40B4-BE49-F238E27FC236}">
                <a16:creationId xmlns:a16="http://schemas.microsoft.com/office/drawing/2014/main" id="{6F149DFD-EF44-84DF-0D7F-9A87DA85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01" y="2621490"/>
            <a:ext cx="2871050" cy="854586"/>
          </a:xfrm>
          <a:prstGeom prst="rect">
            <a:avLst/>
          </a:prstGeom>
        </p:spPr>
      </p:pic>
      <p:pic>
        <p:nvPicPr>
          <p:cNvPr id="11" name="圖片 10">
            <a:hlinkClick r:id="rId6"/>
            <a:extLst>
              <a:ext uri="{FF2B5EF4-FFF2-40B4-BE49-F238E27FC236}">
                <a16:creationId xmlns:a16="http://schemas.microsoft.com/office/drawing/2014/main" id="{EEF57E95-B061-D5E1-6CD7-7C339BF06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987" y="2156277"/>
            <a:ext cx="1753487" cy="1753487"/>
          </a:xfrm>
          <a:prstGeom prst="rect">
            <a:avLst/>
          </a:prstGeom>
        </p:spPr>
      </p:pic>
      <p:pic>
        <p:nvPicPr>
          <p:cNvPr id="12" name="圖片 11">
            <a:hlinkClick r:id="rId8"/>
            <a:extLst>
              <a:ext uri="{FF2B5EF4-FFF2-40B4-BE49-F238E27FC236}">
                <a16:creationId xmlns:a16="http://schemas.microsoft.com/office/drawing/2014/main" id="{EDB76023-C897-406F-A661-0E91DE9ABC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005" t="33638" r="13574" b="31955"/>
          <a:stretch/>
        </p:blipFill>
        <p:spPr>
          <a:xfrm>
            <a:off x="8569560" y="2703069"/>
            <a:ext cx="3114478" cy="776818"/>
          </a:xfrm>
          <a:prstGeom prst="rect">
            <a:avLst/>
          </a:prstGeom>
        </p:spPr>
      </p:pic>
      <p:pic>
        <p:nvPicPr>
          <p:cNvPr id="13" name="圖片 12">
            <a:hlinkClick r:id="rId10"/>
            <a:extLst>
              <a:ext uri="{FF2B5EF4-FFF2-40B4-BE49-F238E27FC236}">
                <a16:creationId xmlns:a16="http://schemas.microsoft.com/office/drawing/2014/main" id="{A412CDEA-8714-08EC-3BE1-4DE9E05749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91" y="4104281"/>
            <a:ext cx="4286250" cy="1143000"/>
          </a:xfrm>
          <a:prstGeom prst="rect">
            <a:avLst/>
          </a:prstGeom>
        </p:spPr>
      </p:pic>
      <p:pic>
        <p:nvPicPr>
          <p:cNvPr id="14" name="圖片 13">
            <a:hlinkClick r:id="rId12"/>
            <a:extLst>
              <a:ext uri="{FF2B5EF4-FFF2-40B4-BE49-F238E27FC236}">
                <a16:creationId xmlns:a16="http://schemas.microsoft.com/office/drawing/2014/main" id="{325871FF-54ED-7254-BF18-2B7B38DDF3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87" t="-6518" r="-1287" b="40059"/>
          <a:stretch/>
        </p:blipFill>
        <p:spPr>
          <a:xfrm>
            <a:off x="7515451" y="4073478"/>
            <a:ext cx="3552825" cy="85458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BBE3D4D-3E65-60B1-03C5-644EC0BBE947}"/>
              </a:ext>
            </a:extLst>
          </p:cNvPr>
          <p:cNvSpPr txBox="1"/>
          <p:nvPr/>
        </p:nvSpPr>
        <p:spPr>
          <a:xfrm>
            <a:off x="7313597" y="5290822"/>
            <a:ext cx="395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Transport Planning GIS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A3F69DA-3976-68EF-53A3-0550738EBB36}"/>
              </a:ext>
            </a:extLst>
          </p:cNvPr>
          <p:cNvSpPr txBox="1"/>
          <p:nvPr/>
        </p:nvSpPr>
        <p:spPr>
          <a:xfrm>
            <a:off x="4728348" y="5317848"/>
            <a:ext cx="2464136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User Interface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823C05-E801-0B86-0F37-51444215A0E5}"/>
              </a:ext>
            </a:extLst>
          </p:cNvPr>
          <p:cNvSpPr txBox="1"/>
          <p:nvPr/>
        </p:nvSpPr>
        <p:spPr>
          <a:xfrm>
            <a:off x="731751" y="1174715"/>
            <a:ext cx="4969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Commonly Used Software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8089F17E-4187-0423-0BAC-969646B5CF8C}"/>
              </a:ext>
            </a:extLst>
          </p:cNvPr>
          <p:cNvSpPr txBox="1"/>
          <p:nvPr/>
        </p:nvSpPr>
        <p:spPr>
          <a:xfrm>
            <a:off x="0" y="305294"/>
            <a:ext cx="261642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GIS Software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1130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8F72B-D77F-8387-65E5-BB341618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82" y="1642513"/>
            <a:ext cx="9574192" cy="507896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A275BC-63FE-E540-3F16-18E7D976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BD2E62-0319-3719-D170-FA759976903B}"/>
              </a:ext>
            </a:extLst>
          </p:cNvPr>
          <p:cNvSpPr txBox="1"/>
          <p:nvPr/>
        </p:nvSpPr>
        <p:spPr>
          <a:xfrm>
            <a:off x="731750" y="1174852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User Interface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ED2158-BDD8-215D-EFDE-B630C726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129" y="5215487"/>
            <a:ext cx="1380393" cy="1380393"/>
          </a:xfrm>
          <a:prstGeom prst="rect">
            <a:avLst/>
          </a:prstGeom>
        </p:spPr>
      </p:pic>
      <p:sp>
        <p:nvSpPr>
          <p:cNvPr id="9" name="文字方塊 3">
            <a:extLst>
              <a:ext uri="{FF2B5EF4-FFF2-40B4-BE49-F238E27FC236}">
                <a16:creationId xmlns:a16="http://schemas.microsoft.com/office/drawing/2014/main" id="{789D96EA-F06D-482C-A6D1-E7F9E6B83176}"/>
              </a:ext>
            </a:extLst>
          </p:cNvPr>
          <p:cNvSpPr txBox="1"/>
          <p:nvPr/>
        </p:nvSpPr>
        <p:spPr>
          <a:xfrm>
            <a:off x="0" y="305294"/>
            <a:ext cx="261642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GIS Software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940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A275BC-63FE-E540-3F16-18E7D976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06D601-A2F1-616B-A5DF-615A329D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84" y="1711623"/>
            <a:ext cx="9513659" cy="50144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671999-9261-28F2-D67B-24882133A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99" y="6065956"/>
            <a:ext cx="1686167" cy="501898"/>
          </a:xfrm>
          <a:prstGeom prst="rect">
            <a:avLst/>
          </a:prstGeom>
        </p:spPr>
      </p:pic>
      <p:sp>
        <p:nvSpPr>
          <p:cNvPr id="2" name="文字方塊 5">
            <a:extLst>
              <a:ext uri="{FF2B5EF4-FFF2-40B4-BE49-F238E27FC236}">
                <a16:creationId xmlns:a16="http://schemas.microsoft.com/office/drawing/2014/main" id="{1AF57715-7A36-B4CC-010D-543C079105F6}"/>
              </a:ext>
            </a:extLst>
          </p:cNvPr>
          <p:cNvSpPr txBox="1"/>
          <p:nvPr/>
        </p:nvSpPr>
        <p:spPr>
          <a:xfrm>
            <a:off x="731750" y="1174852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User Interface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4E352C10-7358-2291-3B45-7C7C6D971B18}"/>
              </a:ext>
            </a:extLst>
          </p:cNvPr>
          <p:cNvSpPr txBox="1"/>
          <p:nvPr/>
        </p:nvSpPr>
        <p:spPr>
          <a:xfrm>
            <a:off x="0" y="305294"/>
            <a:ext cx="261642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GIS Software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8713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1219CF-99AE-3420-4465-6E6E8917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672FE7C-2DB2-84F9-71E9-C66550E7AC67}"/>
              </a:ext>
            </a:extLst>
          </p:cNvPr>
          <p:cNvSpPr/>
          <p:nvPr/>
        </p:nvSpPr>
        <p:spPr>
          <a:xfrm>
            <a:off x="822306" y="2212071"/>
            <a:ext cx="3146662" cy="1985691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399324-9EED-AEAF-D9E5-3580797CA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684" b="74902" l="31641" r="68848">
                        <a14:foregroundMark x1="50098" y1="47949" x2="50098" y2="47949"/>
                      </a14:backgroundRemoval>
                    </a14:imgEffect>
                  </a14:imgLayer>
                </a14:imgProps>
              </a:ext>
            </a:extLst>
          </a:blip>
          <a:srcRect l="31752" t="26123" r="31966" b="26026"/>
          <a:stretch/>
        </p:blipFill>
        <p:spPr>
          <a:xfrm>
            <a:off x="4698373" y="2113267"/>
            <a:ext cx="1353320" cy="17848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DD2B442-378D-F31D-F533-F4E01DF10609}"/>
              </a:ext>
            </a:extLst>
          </p:cNvPr>
          <p:cNvSpPr txBox="1"/>
          <p:nvPr/>
        </p:nvSpPr>
        <p:spPr>
          <a:xfrm>
            <a:off x="731751" y="1464676"/>
            <a:ext cx="829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 user interface is intuitive and easy to use, but...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8" name="表格 22">
            <a:extLst>
              <a:ext uri="{FF2B5EF4-FFF2-40B4-BE49-F238E27FC236}">
                <a16:creationId xmlns:a16="http://schemas.microsoft.com/office/drawing/2014/main" id="{F1E38969-84AB-2FA1-C7F5-3FB9B3A46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799673"/>
              </p:ext>
            </p:extLst>
          </p:nvPr>
        </p:nvGraphicFramePr>
        <p:xfrm>
          <a:off x="1800545" y="4304339"/>
          <a:ext cx="9090931" cy="223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049">
                  <a:extLst>
                    <a:ext uri="{9D8B030D-6E8A-4147-A177-3AD203B41FA5}">
                      <a16:colId xmlns:a16="http://schemas.microsoft.com/office/drawing/2014/main" val="3655935115"/>
                    </a:ext>
                  </a:extLst>
                </a:gridCol>
                <a:gridCol w="2980398">
                  <a:extLst>
                    <a:ext uri="{9D8B030D-6E8A-4147-A177-3AD203B41FA5}">
                      <a16:colId xmlns:a16="http://schemas.microsoft.com/office/drawing/2014/main" val="2771234816"/>
                    </a:ext>
                  </a:extLst>
                </a:gridCol>
                <a:gridCol w="3298484">
                  <a:extLst>
                    <a:ext uri="{9D8B030D-6E8A-4147-A177-3AD203B41FA5}">
                      <a16:colId xmlns:a16="http://schemas.microsoft.com/office/drawing/2014/main" val="2186171512"/>
                    </a:ext>
                  </a:extLst>
                </a:gridCol>
              </a:tblGrid>
              <a:tr h="446584">
                <a:tc>
                  <a:txBody>
                    <a:bodyPr/>
                    <a:lstStyle/>
                    <a:p>
                      <a:pPr algn="ctr"/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kern="1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User Interface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kern="1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Programming Language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68196"/>
                  </a:ext>
                </a:extLst>
              </a:tr>
              <a:tr h="44658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kern="1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Main Features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Spatial Analysis</a:t>
                      </a:r>
                      <a:endParaRPr lang="zh-TW" sz="2000" b="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Statistics, Data Analysis</a:t>
                      </a:r>
                      <a:endParaRPr lang="zh-TW" sz="2000" b="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63914"/>
                  </a:ext>
                </a:extLst>
              </a:tr>
              <a:tr h="44658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kern="1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Execution Method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Interface Portal</a:t>
                      </a:r>
                      <a:endParaRPr lang="zh-TW" sz="2000" b="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Programming</a:t>
                      </a:r>
                      <a:endParaRPr lang="zh-TW" sz="2000" b="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632628"/>
                  </a:ext>
                </a:extLst>
              </a:tr>
              <a:tr h="44658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kern="1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Flexibility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Low</a:t>
                      </a:r>
                      <a:endParaRPr lang="zh-TW" sz="2000" b="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High</a:t>
                      </a:r>
                      <a:endParaRPr lang="zh-TW" sz="2000" b="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460337"/>
                  </a:ext>
                </a:extLst>
              </a:tr>
              <a:tr h="44658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kern="1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Examples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QGIS, ArcGIS</a:t>
                      </a:r>
                      <a:endParaRPr lang="zh-TW" sz="2000" b="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R, Python</a:t>
                      </a:r>
                      <a:endParaRPr lang="zh-TW" sz="2000" b="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026242"/>
                  </a:ext>
                </a:extLst>
              </a:tr>
            </a:tbl>
          </a:graphicData>
        </a:graphic>
      </p:graphicFrame>
      <p:sp>
        <p:nvSpPr>
          <p:cNvPr id="9" name="箭號: 燕尾形向右 8">
            <a:extLst>
              <a:ext uri="{FF2B5EF4-FFF2-40B4-BE49-F238E27FC236}">
                <a16:creationId xmlns:a16="http://schemas.microsoft.com/office/drawing/2014/main" id="{21CD80AD-21A3-B5B7-2041-067AC222F656}"/>
              </a:ext>
            </a:extLst>
          </p:cNvPr>
          <p:cNvSpPr/>
          <p:nvPr/>
        </p:nvSpPr>
        <p:spPr>
          <a:xfrm>
            <a:off x="6346011" y="2785206"/>
            <a:ext cx="1615440" cy="677255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14B1D6-5482-C6E1-A1E6-4319ED953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56" y="2241852"/>
            <a:ext cx="948634" cy="94863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3B7C28D-7417-EC50-EC82-93C5CE1E1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657" y="2661220"/>
            <a:ext cx="1734806" cy="4626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26BAB18-D911-18EE-DC75-48EE3F699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761" y="3238145"/>
            <a:ext cx="720424" cy="72042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EA62AD1-0199-7AD4-E797-EEF8B113E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521" y="3375795"/>
            <a:ext cx="1680630" cy="40358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BAA610-8774-32A8-B71A-969EEDC7A58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 rot="19189531">
            <a:off x="3957803" y="3007228"/>
            <a:ext cx="1422335" cy="59226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8D7DC06-8667-FB32-FB23-82715153D9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8736" y="2562648"/>
            <a:ext cx="1448223" cy="11223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B532231-CB54-5BB5-F21C-99715A5871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3079" y="2484171"/>
            <a:ext cx="1381760" cy="1381760"/>
          </a:xfrm>
          <a:prstGeom prst="rect">
            <a:avLst/>
          </a:prstGeom>
        </p:spPr>
      </p:pic>
      <p:sp>
        <p:nvSpPr>
          <p:cNvPr id="2" name="文字方塊 3">
            <a:extLst>
              <a:ext uri="{FF2B5EF4-FFF2-40B4-BE49-F238E27FC236}">
                <a16:creationId xmlns:a16="http://schemas.microsoft.com/office/drawing/2014/main" id="{20A6F37B-D843-E2D9-E509-BEC9D95EDB6A}"/>
              </a:ext>
            </a:extLst>
          </p:cNvPr>
          <p:cNvSpPr txBox="1"/>
          <p:nvPr/>
        </p:nvSpPr>
        <p:spPr>
          <a:xfrm>
            <a:off x="0" y="305294"/>
            <a:ext cx="261642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GIS Software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6986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7C594B-FBC6-091D-2855-19FF385E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84252A-376E-DB4E-95A7-8B3F314A9EE1}"/>
              </a:ext>
            </a:extLst>
          </p:cNvPr>
          <p:cNvSpPr txBox="1"/>
          <p:nvPr/>
        </p:nvSpPr>
        <p:spPr>
          <a:xfrm>
            <a:off x="1039482" y="2455076"/>
            <a:ext cx="94849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Core Concept:</a:t>
            </a:r>
          </a:p>
          <a:p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Programming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tool. Domain knowledge is more critical.</a:t>
            </a:r>
          </a:p>
          <a:p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Difficult? 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Replicate!!</a:t>
            </a:r>
          </a:p>
          <a:p>
            <a:pPr lvl="1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Copy the code used in the class and revise </a:t>
            </a:r>
            <a:r>
              <a:rPr lang="en-US" altLang="zh-TW" sz="20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 arguments.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Code Search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：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”</a:t>
            </a:r>
            <a:r>
              <a:rPr lang="en-US" altLang="zh-TW" sz="2400" dirty="0">
                <a:highlight>
                  <a:srgbClr val="C0C0C0"/>
                </a:highlight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?CODE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”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96229D-0535-080E-3FC5-A90292C088E8}"/>
              </a:ext>
            </a:extLst>
          </p:cNvPr>
          <p:cNvSpPr txBox="1"/>
          <p:nvPr/>
        </p:nvSpPr>
        <p:spPr>
          <a:xfrm>
            <a:off x="731751" y="1464676"/>
            <a:ext cx="7898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is one of the most powerful data analysis tools.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DB61FF7-1D8A-4C08-92AC-C95E3FE5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344" y="1099113"/>
            <a:ext cx="1448223" cy="1122373"/>
          </a:xfrm>
          <a:prstGeom prst="rect">
            <a:avLst/>
          </a:prstGeom>
        </p:spPr>
      </p:pic>
      <p:sp>
        <p:nvSpPr>
          <p:cNvPr id="2" name="文字方塊 3">
            <a:extLst>
              <a:ext uri="{FF2B5EF4-FFF2-40B4-BE49-F238E27FC236}">
                <a16:creationId xmlns:a16="http://schemas.microsoft.com/office/drawing/2014/main" id="{1208EDB3-EA6B-C2B2-62F0-C06EBCDD9800}"/>
              </a:ext>
            </a:extLst>
          </p:cNvPr>
          <p:cNvSpPr txBox="1"/>
          <p:nvPr/>
        </p:nvSpPr>
        <p:spPr>
          <a:xfrm>
            <a:off x="0" y="305294"/>
            <a:ext cx="160973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Why R?</a:t>
            </a:r>
          </a:p>
        </p:txBody>
      </p:sp>
    </p:spTree>
    <p:extLst>
      <p:ext uri="{BB962C8B-B14F-4D97-AF65-F5344CB8AC3E}">
        <p14:creationId xmlns:p14="http://schemas.microsoft.com/office/powerpoint/2010/main" val="289573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1F9EB7-B47F-EA13-DA94-BF9BD167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20D28-77D4-0914-2F37-31A6585160FD}"/>
              </a:ext>
            </a:extLst>
          </p:cNvPr>
          <p:cNvSpPr txBox="1"/>
          <p:nvPr/>
        </p:nvSpPr>
        <p:spPr>
          <a:xfrm>
            <a:off x="335427" y="1536300"/>
            <a:ext cx="261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Data Collection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13D85B-B1D2-F422-8261-4C853305243E}"/>
              </a:ext>
            </a:extLst>
          </p:cNvPr>
          <p:cNvSpPr txBox="1"/>
          <p:nvPr/>
        </p:nvSpPr>
        <p:spPr>
          <a:xfrm>
            <a:off x="3876284" y="1536300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Data Processing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183B4E-BF6F-1252-4852-EE4C2BB400CD}"/>
              </a:ext>
            </a:extLst>
          </p:cNvPr>
          <p:cNvSpPr txBox="1"/>
          <p:nvPr/>
        </p:nvSpPr>
        <p:spPr>
          <a:xfrm>
            <a:off x="7799576" y="4350382"/>
            <a:ext cx="118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Graph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43CFC30-307A-B6E2-3537-242907305728}"/>
              </a:ext>
            </a:extLst>
          </p:cNvPr>
          <p:cNvSpPr/>
          <p:nvPr/>
        </p:nvSpPr>
        <p:spPr>
          <a:xfrm>
            <a:off x="163511" y="3800825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568A694-22C2-F4D8-3575-94235ABA8EBA}"/>
              </a:ext>
            </a:extLst>
          </p:cNvPr>
          <p:cNvSpPr/>
          <p:nvPr/>
        </p:nvSpPr>
        <p:spPr>
          <a:xfrm>
            <a:off x="163511" y="4854980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Crawler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671B1A6-8F8F-6933-1945-E1F746E79310}"/>
              </a:ext>
            </a:extLst>
          </p:cNvPr>
          <p:cNvSpPr/>
          <p:nvPr/>
        </p:nvSpPr>
        <p:spPr>
          <a:xfrm>
            <a:off x="163511" y="2746670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External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7A9728-C870-069A-C138-DE13EDD2CCE3}"/>
              </a:ext>
            </a:extLst>
          </p:cNvPr>
          <p:cNvSpPr/>
          <p:nvPr/>
        </p:nvSpPr>
        <p:spPr>
          <a:xfrm>
            <a:off x="1863164" y="3702892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JSON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7CB1B0-36AB-2F11-2C9A-B2ADB405C11E}"/>
              </a:ext>
            </a:extLst>
          </p:cNvPr>
          <p:cNvSpPr/>
          <p:nvPr/>
        </p:nvSpPr>
        <p:spPr>
          <a:xfrm>
            <a:off x="1863164" y="4190911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XML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2D5ACC-385F-BE60-A61B-B08905A9B538}"/>
              </a:ext>
            </a:extLst>
          </p:cNvPr>
          <p:cNvSpPr/>
          <p:nvPr/>
        </p:nvSpPr>
        <p:spPr>
          <a:xfrm>
            <a:off x="1863164" y="2606936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Open Data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C23ADC-8FA2-40F4-338C-81DF95223614}"/>
              </a:ext>
            </a:extLst>
          </p:cNvPr>
          <p:cNvSpPr/>
          <p:nvPr/>
        </p:nvSpPr>
        <p:spPr>
          <a:xfrm>
            <a:off x="1863164" y="3091347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Request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366AE2-DF3C-2847-4FC8-56FB04EC0E87}"/>
              </a:ext>
            </a:extLst>
          </p:cNvPr>
          <p:cNvSpPr/>
          <p:nvPr/>
        </p:nvSpPr>
        <p:spPr>
          <a:xfrm>
            <a:off x="1863164" y="4745997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Static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5C1612-66FC-BFDF-70F5-F76149FC83CE}"/>
              </a:ext>
            </a:extLst>
          </p:cNvPr>
          <p:cNvSpPr/>
          <p:nvPr/>
        </p:nvSpPr>
        <p:spPr>
          <a:xfrm>
            <a:off x="1863164" y="5230408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Dynamic</a:t>
            </a:r>
          </a:p>
        </p:txBody>
      </p:sp>
      <p:sp>
        <p:nvSpPr>
          <p:cNvPr id="18" name="箭號: 有線條的向右箭號 17">
            <a:extLst>
              <a:ext uri="{FF2B5EF4-FFF2-40B4-BE49-F238E27FC236}">
                <a16:creationId xmlns:a16="http://schemas.microsoft.com/office/drawing/2014/main" id="{896968A1-D49F-42E8-6BD4-E7B6197C1435}"/>
              </a:ext>
            </a:extLst>
          </p:cNvPr>
          <p:cNvSpPr/>
          <p:nvPr/>
        </p:nvSpPr>
        <p:spPr>
          <a:xfrm>
            <a:off x="2927508" y="3739123"/>
            <a:ext cx="1127450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8F733F5-84B9-4E60-36AF-18154CE4AC18}"/>
              </a:ext>
            </a:extLst>
          </p:cNvPr>
          <p:cNvSpPr/>
          <p:nvPr/>
        </p:nvSpPr>
        <p:spPr>
          <a:xfrm>
            <a:off x="3952743" y="2125754"/>
            <a:ext cx="2653342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dplyr</a:t>
            </a:r>
            <a:r>
              <a:rPr lang="en-US" altLang="zh-TW" sz="24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(package)</a:t>
            </a:r>
            <a:endParaRPr lang="en-US" altLang="zh-TW" sz="24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0" name="圖片 19">
            <a:hlinkClick r:id="rId2"/>
            <a:extLst>
              <a:ext uri="{FF2B5EF4-FFF2-40B4-BE49-F238E27FC236}">
                <a16:creationId xmlns:a16="http://schemas.microsoft.com/office/drawing/2014/main" id="{B5501890-6437-9958-AD82-FBAFCFF4A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971" y="1849049"/>
            <a:ext cx="767544" cy="886430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BC63BA9-CA9E-1437-3880-7DACAD5DEBCF}"/>
              </a:ext>
            </a:extLst>
          </p:cNvPr>
          <p:cNvSpPr/>
          <p:nvPr/>
        </p:nvSpPr>
        <p:spPr>
          <a:xfrm>
            <a:off x="4134491" y="3237459"/>
            <a:ext cx="965333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filter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C63CABDA-BE78-9665-86EB-D4527B33611E}"/>
              </a:ext>
            </a:extLst>
          </p:cNvPr>
          <p:cNvSpPr/>
          <p:nvPr/>
        </p:nvSpPr>
        <p:spPr>
          <a:xfrm>
            <a:off x="4134491" y="2692936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select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22FAFF7-3E2C-C0E1-3EF0-63427EC822BB}"/>
              </a:ext>
            </a:extLst>
          </p:cNvPr>
          <p:cNvSpPr/>
          <p:nvPr/>
        </p:nvSpPr>
        <p:spPr>
          <a:xfrm>
            <a:off x="4134491" y="3778555"/>
            <a:ext cx="985320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mutate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94740C3-F2C4-1258-2A78-375354AC54CE}"/>
              </a:ext>
            </a:extLst>
          </p:cNvPr>
          <p:cNvSpPr/>
          <p:nvPr/>
        </p:nvSpPr>
        <p:spPr>
          <a:xfrm>
            <a:off x="4134491" y="4319651"/>
            <a:ext cx="1027337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arrange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E9E7CDC-178C-94AC-9175-E96B6CE7A3CA}"/>
              </a:ext>
            </a:extLst>
          </p:cNvPr>
          <p:cNvSpPr/>
          <p:nvPr/>
        </p:nvSpPr>
        <p:spPr>
          <a:xfrm>
            <a:off x="5184109" y="2689316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group by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F7FCBA-4BC7-FF19-1DFB-9F143BD6861C}"/>
              </a:ext>
            </a:extLst>
          </p:cNvPr>
          <p:cNvSpPr/>
          <p:nvPr/>
        </p:nvSpPr>
        <p:spPr>
          <a:xfrm>
            <a:off x="5184110" y="3232704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summarise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48A265F4-96D6-38DB-04D5-13AEF650B552}"/>
              </a:ext>
            </a:extLst>
          </p:cNvPr>
          <p:cNvSpPr/>
          <p:nvPr/>
        </p:nvSpPr>
        <p:spPr>
          <a:xfrm>
            <a:off x="5184110" y="3778555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left join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B6133DE7-744C-FA22-E31C-992DEF24F311}"/>
              </a:ext>
            </a:extLst>
          </p:cNvPr>
          <p:cNvSpPr/>
          <p:nvPr/>
        </p:nvSpPr>
        <p:spPr>
          <a:xfrm>
            <a:off x="3952743" y="4915822"/>
            <a:ext cx="2653342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sf </a:t>
            </a:r>
            <a:r>
              <a:rPr lang="en-US" altLang="zh-TW" sz="14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(package)</a:t>
            </a:r>
            <a:endParaRPr lang="en-US" altLang="zh-TW" sz="24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9" name="圖片 28">
            <a:hlinkClick r:id="rId4"/>
            <a:extLst>
              <a:ext uri="{FF2B5EF4-FFF2-40B4-BE49-F238E27FC236}">
                <a16:creationId xmlns:a16="http://schemas.microsoft.com/office/drawing/2014/main" id="{A27914EC-3A81-89FD-3D98-C648981155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2275" y="4643106"/>
            <a:ext cx="767544" cy="767544"/>
          </a:xfrm>
          <a:prstGeom prst="rect">
            <a:avLst/>
          </a:prstGeom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1875F6DB-39AA-5DB2-44FE-A710D738F970}"/>
              </a:ext>
            </a:extLst>
          </p:cNvPr>
          <p:cNvSpPr/>
          <p:nvPr/>
        </p:nvSpPr>
        <p:spPr>
          <a:xfrm>
            <a:off x="4016047" y="5514535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union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873170D-A98D-2F1B-BF83-99A6C096EF9F}"/>
              </a:ext>
            </a:extLst>
          </p:cNvPr>
          <p:cNvSpPr txBox="1"/>
          <p:nvPr/>
        </p:nvSpPr>
        <p:spPr>
          <a:xfrm>
            <a:off x="5603958" y="4261585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65AF933E-8E82-FBF4-B46A-C12F09061656}"/>
              </a:ext>
            </a:extLst>
          </p:cNvPr>
          <p:cNvSpPr/>
          <p:nvPr/>
        </p:nvSpPr>
        <p:spPr>
          <a:xfrm>
            <a:off x="4005974" y="6012384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buffer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95987DCC-32D3-9CCE-5F25-9C3D7E9058B5}"/>
              </a:ext>
            </a:extLst>
          </p:cNvPr>
          <p:cNvSpPr/>
          <p:nvPr/>
        </p:nvSpPr>
        <p:spPr>
          <a:xfrm>
            <a:off x="5039388" y="5503915"/>
            <a:ext cx="156669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intersection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B908F6E4-CC51-C8B3-61E8-C202C1FE5C69}"/>
              </a:ext>
            </a:extLst>
          </p:cNvPr>
          <p:cNvSpPr/>
          <p:nvPr/>
        </p:nvSpPr>
        <p:spPr>
          <a:xfrm>
            <a:off x="5025297" y="6012384"/>
            <a:ext cx="1580787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aggregation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0FCB47C-16C1-D864-1C0A-9034B0911420}"/>
              </a:ext>
            </a:extLst>
          </p:cNvPr>
          <p:cNvSpPr/>
          <p:nvPr/>
        </p:nvSpPr>
        <p:spPr>
          <a:xfrm>
            <a:off x="7192351" y="4903041"/>
            <a:ext cx="2384320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ggplot2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(package)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8939BA1-3D25-0137-A8FC-9670F974552E}"/>
              </a:ext>
            </a:extLst>
          </p:cNvPr>
          <p:cNvSpPr/>
          <p:nvPr/>
        </p:nvSpPr>
        <p:spPr>
          <a:xfrm>
            <a:off x="7189319" y="5475217"/>
            <a:ext cx="117035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B9523B1A-9B3E-62A8-F5B1-560EF5B900A5}"/>
              </a:ext>
            </a:extLst>
          </p:cNvPr>
          <p:cNvSpPr/>
          <p:nvPr/>
        </p:nvSpPr>
        <p:spPr>
          <a:xfrm>
            <a:off x="8423131" y="5475217"/>
            <a:ext cx="117035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pie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E473E3F-198E-F525-39F7-297AC59981AD}"/>
              </a:ext>
            </a:extLst>
          </p:cNvPr>
          <p:cNvSpPr/>
          <p:nvPr/>
        </p:nvSpPr>
        <p:spPr>
          <a:xfrm>
            <a:off x="7189318" y="6026606"/>
            <a:ext cx="117035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histogram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02A8CF07-6F19-1EE4-D445-69F4630A7DA7}"/>
              </a:ext>
            </a:extLst>
          </p:cNvPr>
          <p:cNvSpPr/>
          <p:nvPr/>
        </p:nvSpPr>
        <p:spPr>
          <a:xfrm>
            <a:off x="8423131" y="6026606"/>
            <a:ext cx="117035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map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418E6DE-5119-6E73-2F89-A7AB34BCF0FD}"/>
              </a:ext>
            </a:extLst>
          </p:cNvPr>
          <p:cNvSpPr txBox="1"/>
          <p:nvPr/>
        </p:nvSpPr>
        <p:spPr>
          <a:xfrm>
            <a:off x="6947416" y="1536300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Statistical Model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ADF589A-6FEC-D95A-7E7E-33633399A60F}"/>
              </a:ext>
            </a:extLst>
          </p:cNvPr>
          <p:cNvSpPr/>
          <p:nvPr/>
        </p:nvSpPr>
        <p:spPr>
          <a:xfrm>
            <a:off x="7189318" y="2125754"/>
            <a:ext cx="2394520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Regression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3E70F069-7DC7-633A-EB83-396824421030}"/>
              </a:ext>
            </a:extLst>
          </p:cNvPr>
          <p:cNvSpPr/>
          <p:nvPr/>
        </p:nvSpPr>
        <p:spPr>
          <a:xfrm>
            <a:off x="7189318" y="2706201"/>
            <a:ext cx="2394520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Machine Learning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3E3F36D-159F-BC72-1AF3-EA27684A92D3}"/>
              </a:ext>
            </a:extLst>
          </p:cNvPr>
          <p:cNvSpPr txBox="1"/>
          <p:nvPr/>
        </p:nvSpPr>
        <p:spPr>
          <a:xfrm>
            <a:off x="8171143" y="3543449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093E156-1985-BEC0-D20E-C94028EB8343}"/>
              </a:ext>
            </a:extLst>
          </p:cNvPr>
          <p:cNvSpPr txBox="1"/>
          <p:nvPr/>
        </p:nvSpPr>
        <p:spPr>
          <a:xfrm>
            <a:off x="8153996" y="6198254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2962A56-BC03-58A8-F6DC-848660078908}"/>
              </a:ext>
            </a:extLst>
          </p:cNvPr>
          <p:cNvSpPr txBox="1"/>
          <p:nvPr/>
        </p:nvSpPr>
        <p:spPr>
          <a:xfrm>
            <a:off x="10353665" y="1536300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Output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578D8383-CA88-289F-CF26-2B7BC1AF4AB3}"/>
              </a:ext>
            </a:extLst>
          </p:cNvPr>
          <p:cNvSpPr/>
          <p:nvPr/>
        </p:nvSpPr>
        <p:spPr>
          <a:xfrm>
            <a:off x="10013026" y="2125754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Report</a:t>
            </a: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4B2BA194-041A-67DE-2829-AF23729AE884}"/>
              </a:ext>
            </a:extLst>
          </p:cNvPr>
          <p:cNvSpPr/>
          <p:nvPr/>
        </p:nvSpPr>
        <p:spPr>
          <a:xfrm>
            <a:off x="10013026" y="2706201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HTML</a:t>
            </a: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BB4453E1-91C9-1155-71D2-77CE68E63E56}"/>
              </a:ext>
            </a:extLst>
          </p:cNvPr>
          <p:cNvSpPr/>
          <p:nvPr/>
        </p:nvSpPr>
        <p:spPr>
          <a:xfrm>
            <a:off x="10013026" y="3292384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Dashboard</a:t>
            </a:r>
          </a:p>
        </p:txBody>
      </p:sp>
      <p:sp>
        <p:nvSpPr>
          <p:cNvPr id="50" name="箭號: 有線條的向右箭號 49">
            <a:extLst>
              <a:ext uri="{FF2B5EF4-FFF2-40B4-BE49-F238E27FC236}">
                <a16:creationId xmlns:a16="http://schemas.microsoft.com/office/drawing/2014/main" id="{11923322-CD26-E984-1E07-A8C19D9A2923}"/>
              </a:ext>
            </a:extLst>
          </p:cNvPr>
          <p:cNvSpPr/>
          <p:nvPr/>
        </p:nvSpPr>
        <p:spPr>
          <a:xfrm>
            <a:off x="6385493" y="3796294"/>
            <a:ext cx="1127450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51" name="箭號: 有線條的向右箭號 50">
            <a:extLst>
              <a:ext uri="{FF2B5EF4-FFF2-40B4-BE49-F238E27FC236}">
                <a16:creationId xmlns:a16="http://schemas.microsoft.com/office/drawing/2014/main" id="{12637DAA-0365-078C-FE65-98FC66B55FC0}"/>
              </a:ext>
            </a:extLst>
          </p:cNvPr>
          <p:cNvSpPr/>
          <p:nvPr/>
        </p:nvSpPr>
        <p:spPr>
          <a:xfrm>
            <a:off x="9204127" y="3808072"/>
            <a:ext cx="1068809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92EC737-4910-D635-39C4-034E5F1392CF}"/>
              </a:ext>
            </a:extLst>
          </p:cNvPr>
          <p:cNvSpPr/>
          <p:nvPr/>
        </p:nvSpPr>
        <p:spPr>
          <a:xfrm>
            <a:off x="7189318" y="3272335"/>
            <a:ext cx="2394520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</a:t>
            </a:r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Statistics</a:t>
            </a: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6D7E8CB4-426E-1869-7548-752C5494C283}"/>
              </a:ext>
            </a:extLst>
          </p:cNvPr>
          <p:cNvSpPr txBox="1"/>
          <p:nvPr/>
        </p:nvSpPr>
        <p:spPr>
          <a:xfrm>
            <a:off x="0" y="305294"/>
            <a:ext cx="160973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Why R?</a:t>
            </a:r>
          </a:p>
        </p:txBody>
      </p:sp>
    </p:spTree>
    <p:extLst>
      <p:ext uri="{BB962C8B-B14F-4D97-AF65-F5344CB8AC3E}">
        <p14:creationId xmlns:p14="http://schemas.microsoft.com/office/powerpoint/2010/main" val="3415119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5FA2C836-638E-A1E8-B300-9D94CF5B9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53"/>
          <a:stretch/>
        </p:blipFill>
        <p:spPr>
          <a:xfrm>
            <a:off x="71577" y="4581491"/>
            <a:ext cx="5320971" cy="18450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907658B-68B7-1081-22B8-27A965FE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37"/>
          <a:stretch/>
        </p:blipFill>
        <p:spPr>
          <a:xfrm>
            <a:off x="86817" y="1986492"/>
            <a:ext cx="5320971" cy="20961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BB2CB27-9A22-EC6A-FAC6-FCC61DBCC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37"/>
          <a:stretch/>
        </p:blipFill>
        <p:spPr>
          <a:xfrm>
            <a:off x="5510821" y="495893"/>
            <a:ext cx="6349005" cy="2501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851C66A-5396-865F-D665-61ADC018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821" y="5200026"/>
            <a:ext cx="6303514" cy="12033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F55F0F-748C-31E7-D4E2-6D545821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6" name="文字方塊 5">
            <a:hlinkClick r:id="rId5"/>
            <a:extLst>
              <a:ext uri="{FF2B5EF4-FFF2-40B4-BE49-F238E27FC236}">
                <a16:creationId xmlns:a16="http://schemas.microsoft.com/office/drawing/2014/main" id="{F7859CC5-4353-9EB0-302D-868FB8BA1341}"/>
              </a:ext>
            </a:extLst>
          </p:cNvPr>
          <p:cNvSpPr txBox="1"/>
          <p:nvPr/>
        </p:nvSpPr>
        <p:spPr>
          <a:xfrm>
            <a:off x="731751" y="1241156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800" b="1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b="1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Installation</a:t>
            </a:r>
            <a:endParaRPr lang="zh-TW" altLang="en-US" sz="2800" b="1" u="sng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13AAD0-58DC-3054-183F-15050356A834}"/>
              </a:ext>
            </a:extLst>
          </p:cNvPr>
          <p:cNvSpPr txBox="1"/>
          <p:nvPr/>
        </p:nvSpPr>
        <p:spPr>
          <a:xfrm>
            <a:off x="4453681" y="1808111"/>
            <a:ext cx="95891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Step 1</a:t>
            </a:r>
            <a:endParaRPr lang="zh-TW" altLang="en-US" sz="20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D022EC7-579C-81B4-1287-B44FEF3E95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19" t="6068" r="23161" b="5956"/>
          <a:stretch/>
        </p:blipFill>
        <p:spPr>
          <a:xfrm>
            <a:off x="4128477" y="1585995"/>
            <a:ext cx="439392" cy="48423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A767B49-F844-7AC7-CB67-CF92BA3DBC0D}"/>
              </a:ext>
            </a:extLst>
          </p:cNvPr>
          <p:cNvSpPr txBox="1"/>
          <p:nvPr/>
        </p:nvSpPr>
        <p:spPr>
          <a:xfrm>
            <a:off x="4453681" y="4368314"/>
            <a:ext cx="994183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Step 2</a:t>
            </a:r>
            <a:endParaRPr lang="zh-TW" altLang="en-US" sz="20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FF09843-7599-7DE2-840D-83DD2F01BA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19" t="6068" r="23161" b="5956"/>
          <a:stretch/>
        </p:blipFill>
        <p:spPr>
          <a:xfrm>
            <a:off x="4128477" y="4146198"/>
            <a:ext cx="439392" cy="48423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058BC9C-2CB8-B9C1-2893-6C5A59DE8C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948997" y="1594475"/>
            <a:ext cx="502570" cy="64633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3394029-5F50-83B9-9A26-DAE6C61408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0821" y="3487064"/>
            <a:ext cx="6381172" cy="12154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B52101C7-27BA-DF55-5ADF-139CCAFE0A35}"/>
              </a:ext>
            </a:extLst>
          </p:cNvPr>
          <p:cNvSpPr/>
          <p:nvPr/>
        </p:nvSpPr>
        <p:spPr>
          <a:xfrm>
            <a:off x="8877300" y="3869006"/>
            <a:ext cx="1074420" cy="2136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878C2F85-8FDB-9389-7EEF-7A54D2ABEC0E}"/>
              </a:ext>
            </a:extLst>
          </p:cNvPr>
          <p:cNvSpPr/>
          <p:nvPr/>
        </p:nvSpPr>
        <p:spPr>
          <a:xfrm>
            <a:off x="5732992" y="1594475"/>
            <a:ext cx="1361228" cy="1699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AE05890A-71F4-27D4-62EB-5FB4E1C24712}"/>
              </a:ext>
            </a:extLst>
          </p:cNvPr>
          <p:cNvSpPr/>
          <p:nvPr/>
        </p:nvSpPr>
        <p:spPr>
          <a:xfrm>
            <a:off x="5585460" y="5461453"/>
            <a:ext cx="2118360" cy="1857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F541BE1D-FB90-4109-97C7-D7B633864F20}"/>
              </a:ext>
            </a:extLst>
          </p:cNvPr>
          <p:cNvSpPr/>
          <p:nvPr/>
        </p:nvSpPr>
        <p:spPr>
          <a:xfrm>
            <a:off x="255974" y="2820671"/>
            <a:ext cx="1161346" cy="1003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E7871BA4-FC58-D369-C69F-FACFB170771D}"/>
              </a:ext>
            </a:extLst>
          </p:cNvPr>
          <p:cNvSpPr/>
          <p:nvPr/>
        </p:nvSpPr>
        <p:spPr>
          <a:xfrm>
            <a:off x="86816" y="5980431"/>
            <a:ext cx="1416863" cy="2984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A2A2002-2A85-F566-934F-6319DEA8CA46}"/>
              </a:ext>
            </a:extLst>
          </p:cNvPr>
          <p:cNvSpPr txBox="1"/>
          <p:nvPr/>
        </p:nvSpPr>
        <p:spPr>
          <a:xfrm>
            <a:off x="10970227" y="285920"/>
            <a:ext cx="102479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Step 1</a:t>
            </a:r>
            <a:endParaRPr lang="zh-TW" altLang="en-US" sz="20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0686B1-D582-8ABD-74DF-595638C1A6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6056" y="189652"/>
            <a:ext cx="453733" cy="40011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191A074-9AB4-947F-A648-5D255DE65968}"/>
              </a:ext>
            </a:extLst>
          </p:cNvPr>
          <p:cNvSpPr txBox="1"/>
          <p:nvPr/>
        </p:nvSpPr>
        <p:spPr>
          <a:xfrm>
            <a:off x="10970227" y="4999971"/>
            <a:ext cx="101965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Step 3</a:t>
            </a:r>
            <a:endParaRPr lang="zh-TW" altLang="en-US" sz="20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B8B9D8E-237B-DC95-E9BF-DB0870970B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6056" y="4797102"/>
            <a:ext cx="453733" cy="40011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86EB5E-EC2F-11F3-EFEE-F1E1F4AF2ECC}"/>
              </a:ext>
            </a:extLst>
          </p:cNvPr>
          <p:cNvSpPr txBox="1"/>
          <p:nvPr/>
        </p:nvSpPr>
        <p:spPr>
          <a:xfrm>
            <a:off x="10970227" y="3206583"/>
            <a:ext cx="101965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Step 2</a:t>
            </a:r>
            <a:endParaRPr lang="zh-TW" altLang="en-US" sz="20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E5693D0-9503-8A61-3000-35F55B4539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6056" y="3110315"/>
            <a:ext cx="453733" cy="400110"/>
          </a:xfrm>
          <a:prstGeom prst="rect">
            <a:avLst/>
          </a:prstGeom>
        </p:spPr>
      </p:pic>
      <p:sp>
        <p:nvSpPr>
          <p:cNvPr id="9" name="文字方塊 3">
            <a:extLst>
              <a:ext uri="{FF2B5EF4-FFF2-40B4-BE49-F238E27FC236}">
                <a16:creationId xmlns:a16="http://schemas.microsoft.com/office/drawing/2014/main" id="{D1DDFF01-F531-C6D8-79D8-6E83D0CFF56E}"/>
              </a:ext>
            </a:extLst>
          </p:cNvPr>
          <p:cNvSpPr txBox="1"/>
          <p:nvPr/>
        </p:nvSpPr>
        <p:spPr>
          <a:xfrm>
            <a:off x="0" y="305294"/>
            <a:ext cx="4466287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Software Installation</a:t>
            </a:r>
          </a:p>
        </p:txBody>
      </p:sp>
    </p:spTree>
    <p:extLst>
      <p:ext uri="{BB962C8B-B14F-4D97-AF65-F5344CB8AC3E}">
        <p14:creationId xmlns:p14="http://schemas.microsoft.com/office/powerpoint/2010/main" val="54887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DDD5A7-3701-D5DD-CEA7-30E53AB10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269" y="104868"/>
            <a:ext cx="7088980" cy="66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0E6A92D-E4CD-DC59-171C-BA20B0220DF7}"/>
              </a:ext>
            </a:extLst>
          </p:cNvPr>
          <p:cNvSpPr txBox="1"/>
          <p:nvPr/>
        </p:nvSpPr>
        <p:spPr>
          <a:xfrm>
            <a:off x="0" y="305294"/>
            <a:ext cx="256833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Introduction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F678FF-1EE7-A39E-DFC7-772CF4ADA482}"/>
              </a:ext>
            </a:extLst>
          </p:cNvPr>
          <p:cNvSpPr txBox="1"/>
          <p:nvPr/>
        </p:nvSpPr>
        <p:spPr>
          <a:xfrm>
            <a:off x="427385" y="2325902"/>
            <a:ext cx="40621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1854 cholera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outbreak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Broad Street, London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John Snow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Disease transmitted by water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4F875-BC38-D4C9-B7AA-ECBFF0C9B550}"/>
              </a:ext>
            </a:extLst>
          </p:cNvPr>
          <p:cNvSpPr txBox="1"/>
          <p:nvPr/>
        </p:nvSpPr>
        <p:spPr>
          <a:xfrm>
            <a:off x="371828" y="1781360"/>
            <a:ext cx="3805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 beginning of GIS...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A385F8-D234-37D6-5558-38B7CE183A91}"/>
              </a:ext>
            </a:extLst>
          </p:cNvPr>
          <p:cNvSpPr/>
          <p:nvPr/>
        </p:nvSpPr>
        <p:spPr>
          <a:xfrm rot="20070184">
            <a:off x="7652117" y="2999808"/>
            <a:ext cx="1588697" cy="125574"/>
          </a:xfrm>
          <a:prstGeom prst="rect">
            <a:avLst/>
          </a:prstGeom>
          <a:solidFill>
            <a:srgbClr val="75AAD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5DD6451-337E-2D9F-B21B-EC946379477F}"/>
              </a:ext>
            </a:extLst>
          </p:cNvPr>
          <p:cNvSpPr/>
          <p:nvPr/>
        </p:nvSpPr>
        <p:spPr>
          <a:xfrm rot="5400000">
            <a:off x="1729917" y="4998239"/>
            <a:ext cx="686620" cy="58920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C118D4-B0B9-92CD-DDF8-66E97449C1BC}"/>
              </a:ext>
            </a:extLst>
          </p:cNvPr>
          <p:cNvSpPr txBox="1"/>
          <p:nvPr/>
        </p:nvSpPr>
        <p:spPr>
          <a:xfrm>
            <a:off x="455186" y="4404989"/>
            <a:ext cx="3307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Public health</a:t>
            </a:r>
            <a:endParaRPr lang="zh-TW" altLang="en-US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0F34BDE-1EF8-651C-9681-94993074526B}"/>
              </a:ext>
            </a:extLst>
          </p:cNvPr>
          <p:cNvSpPr txBox="1"/>
          <p:nvPr/>
        </p:nvSpPr>
        <p:spPr>
          <a:xfrm>
            <a:off x="455186" y="5657474"/>
            <a:ext cx="3307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GIS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Application</a:t>
            </a:r>
            <a:endParaRPr lang="zh-TW" altLang="en-US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132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4AE414-13F6-5074-B8FD-401CCA6C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7147"/>
            <a:ext cx="2672080" cy="39808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55EDF0-AAD7-ED24-250C-EB14B672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24921AA5-5979-D708-635D-E4926B09036A}"/>
              </a:ext>
            </a:extLst>
          </p:cNvPr>
          <p:cNvSpPr/>
          <p:nvPr/>
        </p:nvSpPr>
        <p:spPr>
          <a:xfrm>
            <a:off x="2672080" y="1245971"/>
            <a:ext cx="614473" cy="4666268"/>
          </a:xfrm>
          <a:custGeom>
            <a:avLst/>
            <a:gdLst>
              <a:gd name="connsiteX0" fmla="*/ 0 w 763571"/>
              <a:gd name="connsiteY0" fmla="*/ 3242821 h 4666268"/>
              <a:gd name="connsiteX1" fmla="*/ 744717 w 763571"/>
              <a:gd name="connsiteY1" fmla="*/ 0 h 4666268"/>
              <a:gd name="connsiteX2" fmla="*/ 763571 w 763571"/>
              <a:gd name="connsiteY2" fmla="*/ 4666268 h 4666268"/>
              <a:gd name="connsiteX3" fmla="*/ 18853 w 763571"/>
              <a:gd name="connsiteY3" fmla="*/ 3704734 h 4666268"/>
              <a:gd name="connsiteX4" fmla="*/ 9427 w 763571"/>
              <a:gd name="connsiteY4" fmla="*/ 3299382 h 4666268"/>
              <a:gd name="connsiteX5" fmla="*/ 0 w 763571"/>
              <a:gd name="connsiteY5" fmla="*/ 3242821 h 466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3571" h="4666268">
                <a:moveTo>
                  <a:pt x="0" y="3242821"/>
                </a:moveTo>
                <a:lnTo>
                  <a:pt x="744717" y="0"/>
                </a:lnTo>
                <a:cubicBezTo>
                  <a:pt x="751002" y="1555423"/>
                  <a:pt x="757286" y="3110845"/>
                  <a:pt x="763571" y="4666268"/>
                </a:cubicBezTo>
                <a:lnTo>
                  <a:pt x="18853" y="3704734"/>
                </a:lnTo>
                <a:lnTo>
                  <a:pt x="9427" y="3299382"/>
                </a:lnTo>
                <a:lnTo>
                  <a:pt x="0" y="3242821"/>
                </a:lnTo>
                <a:close/>
              </a:path>
            </a:pathLst>
          </a:custGeom>
          <a:solidFill>
            <a:srgbClr val="4D8DC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27B1412-DEB8-2F3D-1671-3C120CBE0C36}"/>
              </a:ext>
            </a:extLst>
          </p:cNvPr>
          <p:cNvSpPr/>
          <p:nvPr/>
        </p:nvSpPr>
        <p:spPr>
          <a:xfrm>
            <a:off x="1087120" y="4490720"/>
            <a:ext cx="1569720" cy="477520"/>
          </a:xfrm>
          <a:prstGeom prst="roundRect">
            <a:avLst>
              <a:gd name="adj" fmla="val 6197"/>
            </a:avLst>
          </a:prstGeom>
          <a:noFill/>
          <a:ln w="57150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9D25C0E-1C85-572A-662E-795749076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3149" b="30988"/>
          <a:stretch/>
        </p:blipFill>
        <p:spPr>
          <a:xfrm>
            <a:off x="3286553" y="1245971"/>
            <a:ext cx="8573274" cy="467419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9A5EEAE-4A63-7718-B15B-EBB806CF4BE2}"/>
              </a:ext>
            </a:extLst>
          </p:cNvPr>
          <p:cNvSpPr txBox="1"/>
          <p:nvPr/>
        </p:nvSpPr>
        <p:spPr>
          <a:xfrm>
            <a:off x="8881690" y="5076431"/>
            <a:ext cx="29781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Not easy to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Unfriendly</a:t>
            </a: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BB200F68-D490-93AD-60A1-0C6371237652}"/>
              </a:ext>
            </a:extLst>
          </p:cNvPr>
          <p:cNvSpPr txBox="1"/>
          <p:nvPr/>
        </p:nvSpPr>
        <p:spPr>
          <a:xfrm>
            <a:off x="0" y="305294"/>
            <a:ext cx="4466287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Software Installation</a:t>
            </a:r>
          </a:p>
        </p:txBody>
      </p:sp>
    </p:spTree>
    <p:extLst>
      <p:ext uri="{BB962C8B-B14F-4D97-AF65-F5344CB8AC3E}">
        <p14:creationId xmlns:p14="http://schemas.microsoft.com/office/powerpoint/2010/main" val="4239095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1186BC7-CF3C-2EB1-E2A1-12879992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287" y="4547423"/>
            <a:ext cx="7712556" cy="180892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292311-4E61-8169-DE80-32BDDF70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5" name="文字方塊 4">
            <a:hlinkClick r:id="rId3"/>
            <a:extLst>
              <a:ext uri="{FF2B5EF4-FFF2-40B4-BE49-F238E27FC236}">
                <a16:creationId xmlns:a16="http://schemas.microsoft.com/office/drawing/2014/main" id="{98CCB251-0731-905F-069F-9DA36489F345}"/>
              </a:ext>
            </a:extLst>
          </p:cNvPr>
          <p:cNvSpPr txBox="1"/>
          <p:nvPr/>
        </p:nvSpPr>
        <p:spPr>
          <a:xfrm>
            <a:off x="731751" y="1241156"/>
            <a:ext cx="3393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4"/>
              </a:rPr>
              <a:t>RStudio Installation</a:t>
            </a:r>
            <a:endParaRPr lang="zh-TW" altLang="en-US" sz="2800" u="sng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199068-7F12-71BD-DEF2-F845AAE754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3751098" y="1691686"/>
            <a:ext cx="502570" cy="64633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E1DCF79-6F6F-CC65-15A0-7E04EADDF1AF}"/>
              </a:ext>
            </a:extLst>
          </p:cNvPr>
          <p:cNvSpPr txBox="1"/>
          <p:nvPr/>
        </p:nvSpPr>
        <p:spPr>
          <a:xfrm>
            <a:off x="461040" y="3921928"/>
            <a:ext cx="5634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Integrated development environment (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IDE</a:t>
            </a:r>
            <a:r>
              <a:rPr lang="en-GB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)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Compile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Graphical user interface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GUI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)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54A5DB-0B06-9E6D-88A7-B242FB344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79" y="3019096"/>
            <a:ext cx="2342308" cy="81980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C959D10-61F5-71AA-7D0D-31634282C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4" y="5501167"/>
            <a:ext cx="2425972" cy="136290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3E8940C-5B31-D8C8-5C54-DD6160AC71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996" t="27853" r="17904" b="30448"/>
          <a:stretch/>
        </p:blipFill>
        <p:spPr>
          <a:xfrm>
            <a:off x="968353" y="2265327"/>
            <a:ext cx="1980960" cy="646330"/>
          </a:xfrm>
          <a:prstGeom prst="rect">
            <a:avLst/>
          </a:prstGeom>
        </p:spPr>
      </p:pic>
      <p:sp>
        <p:nvSpPr>
          <p:cNvPr id="2" name="文字方塊 3">
            <a:extLst>
              <a:ext uri="{FF2B5EF4-FFF2-40B4-BE49-F238E27FC236}">
                <a16:creationId xmlns:a16="http://schemas.microsoft.com/office/drawing/2014/main" id="{C0114BF5-76C5-E379-5443-70D42E05C402}"/>
              </a:ext>
            </a:extLst>
          </p:cNvPr>
          <p:cNvSpPr txBox="1"/>
          <p:nvPr/>
        </p:nvSpPr>
        <p:spPr>
          <a:xfrm>
            <a:off x="0" y="305294"/>
            <a:ext cx="4466287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Software Installation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80C089-F9DF-AFF4-14D7-81AF48380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192" y="1866307"/>
            <a:ext cx="5990271" cy="26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72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C92426-FD88-91D6-005E-45D5AB59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47F24E16-3610-8625-0478-A6DB9220B474}"/>
              </a:ext>
            </a:extLst>
          </p:cNvPr>
          <p:cNvSpPr txBox="1"/>
          <p:nvPr/>
        </p:nvSpPr>
        <p:spPr>
          <a:xfrm>
            <a:off x="0" y="305294"/>
            <a:ext cx="4466287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Software Installation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9FD64-311B-C81B-CF89-BE227C63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399" y="1270710"/>
            <a:ext cx="9889201" cy="498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8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D90BD5-3D9A-2591-6394-5B0E75F3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7E96AA-9CEC-ECE3-7E92-A621C84B35A6}"/>
              </a:ext>
            </a:extLst>
          </p:cNvPr>
          <p:cNvSpPr txBox="1"/>
          <p:nvPr/>
        </p:nvSpPr>
        <p:spPr>
          <a:xfrm>
            <a:off x="3048000" y="3012440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Unit 2</a:t>
            </a:r>
          </a:p>
          <a:p>
            <a:pPr algn="ctr"/>
            <a:r>
              <a:rPr lang="en-US" altLang="zh-TW" sz="32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Spatial </a:t>
            </a:r>
            <a:r>
              <a:rPr lang="en-US" altLang="zh-TW" sz="3200" b="1" dirty="0" err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Visualisation</a:t>
            </a:r>
            <a:endParaRPr lang="en-US" altLang="zh-TW" sz="3200" b="1" i="0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844F58E-0805-D811-3224-E3674BAEA4DE}"/>
              </a:ext>
            </a:extLst>
          </p:cNvPr>
          <p:cNvSpPr txBox="1"/>
          <p:nvPr/>
        </p:nvSpPr>
        <p:spPr>
          <a:xfrm>
            <a:off x="115649" y="5736589"/>
            <a:ext cx="25250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Required Packages:</a:t>
            </a:r>
          </a:p>
          <a:p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ggplot</a:t>
            </a:r>
            <a:endParaRPr lang="en-US" altLang="zh-TW" sz="2000" b="1" dirty="0">
              <a:solidFill>
                <a:srgbClr val="002060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  <a:p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dplyr</a:t>
            </a:r>
            <a:endParaRPr lang="zh-TW" altLang="en-US" sz="2000" b="1" dirty="0">
              <a:solidFill>
                <a:srgbClr val="002060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5563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2E7EC3-182E-42F3-BCB5-6A14197C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0A4B9-3E3C-B126-2ECC-CFFE02E54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8" r="23122"/>
          <a:stretch/>
        </p:blipFill>
        <p:spPr>
          <a:xfrm>
            <a:off x="415456" y="1942225"/>
            <a:ext cx="3505986" cy="35059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B80CEA0-3AC2-F6EC-C151-F14F72C25CA3}"/>
              </a:ext>
            </a:extLst>
          </p:cNvPr>
          <p:cNvSpPr/>
          <p:nvPr/>
        </p:nvSpPr>
        <p:spPr>
          <a:xfrm>
            <a:off x="415456" y="1942224"/>
            <a:ext cx="3505985" cy="3505985"/>
          </a:xfrm>
          <a:prstGeom prst="rect">
            <a:avLst/>
          </a:prstGeom>
          <a:blipFill dpi="0" rotWithShape="1">
            <a:blip r:embed="rId3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AABADF00-7874-A6BB-93BF-1D3A9F15A761}"/>
              </a:ext>
            </a:extLst>
          </p:cNvPr>
          <p:cNvSpPr/>
          <p:nvPr/>
        </p:nvSpPr>
        <p:spPr>
          <a:xfrm>
            <a:off x="4027107" y="3248175"/>
            <a:ext cx="1104308" cy="77518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556C0C-E84E-AE4B-4EFB-AF5F1CCA7F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95" b="98068" l="0" r="69937"/>
                    </a14:imgEffect>
                  </a14:imgLayer>
                </a14:imgProps>
              </a:ext>
            </a:extLst>
          </a:blip>
          <a:srcRect t="2313" r="29728" b="3090"/>
          <a:stretch/>
        </p:blipFill>
        <p:spPr>
          <a:xfrm>
            <a:off x="4638369" y="920847"/>
            <a:ext cx="4424296" cy="520192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2859822-0F78-61A0-66B5-2196798FB7A8}"/>
              </a:ext>
            </a:extLst>
          </p:cNvPr>
          <p:cNvSpPr/>
          <p:nvPr/>
        </p:nvSpPr>
        <p:spPr>
          <a:xfrm>
            <a:off x="8422838" y="3248175"/>
            <a:ext cx="1104308" cy="77518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B4A6E5-50F7-BA36-B8A4-A76826942D8E}"/>
              </a:ext>
            </a:extLst>
          </p:cNvPr>
          <p:cNvSpPr txBox="1"/>
          <p:nvPr/>
        </p:nvSpPr>
        <p:spPr>
          <a:xfrm>
            <a:off x="9673927" y="3112362"/>
            <a:ext cx="2385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Policy Implication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4846B2D4-0514-C578-19B4-43CC6C997C7F}"/>
              </a:ext>
            </a:extLst>
          </p:cNvPr>
          <p:cNvSpPr txBox="1"/>
          <p:nvPr/>
        </p:nvSpPr>
        <p:spPr>
          <a:xfrm>
            <a:off x="0" y="305294"/>
            <a:ext cx="571823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Insights from 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1216609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3DB386-E007-8BFB-5C12-02D7D434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2E341D1-6D79-3800-3316-CB67F31C62A8}"/>
              </a:ext>
            </a:extLst>
          </p:cNvPr>
          <p:cNvSpPr txBox="1"/>
          <p:nvPr/>
        </p:nvSpPr>
        <p:spPr>
          <a:xfrm>
            <a:off x="430589" y="2175612"/>
            <a:ext cx="5534660" cy="132343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install.packages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("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")</a:t>
            </a: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install.packages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("sf")</a:t>
            </a: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install.packages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("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spData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")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6F7B50-DB26-B8B3-C426-9B6DEA1C9F0D}"/>
              </a:ext>
            </a:extLst>
          </p:cNvPr>
          <p:cNvSpPr txBox="1"/>
          <p:nvPr/>
        </p:nvSpPr>
        <p:spPr>
          <a:xfrm>
            <a:off x="1615593" y="1573547"/>
            <a:ext cx="3164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Install Packages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8DBE51-6543-5A47-3B02-AC9E1692D47D}"/>
              </a:ext>
            </a:extLst>
          </p:cNvPr>
          <p:cNvSpPr txBox="1"/>
          <p:nvPr/>
        </p:nvSpPr>
        <p:spPr>
          <a:xfrm>
            <a:off x="6797042" y="2175612"/>
            <a:ext cx="2015490" cy="132343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 sz="2000" kern="0" spc="15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defRPr>
            </a:lvl1pPr>
          </a:lstStyle>
          <a:p>
            <a:r>
              <a:rPr lang="en-US" altLang="zh-TW" dirty="0" err="1"/>
              <a:t>us_states</a:t>
            </a:r>
            <a:endParaRPr lang="en-US" altLang="zh-TW" dirty="0"/>
          </a:p>
          <a:p>
            <a:r>
              <a:rPr lang="en-US" altLang="zh-TW" dirty="0" err="1"/>
              <a:t>nz</a:t>
            </a:r>
            <a:endParaRPr lang="en-US" altLang="zh-TW" dirty="0"/>
          </a:p>
          <a:p>
            <a:r>
              <a:rPr lang="en-US" altLang="zh-TW" dirty="0" err="1"/>
              <a:t>nz_height</a:t>
            </a:r>
            <a:endParaRPr lang="en-US" altLang="zh-TW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8D08F5-A078-E935-913F-41A57B394492}"/>
              </a:ext>
            </a:extLst>
          </p:cNvPr>
          <p:cNvSpPr txBox="1"/>
          <p:nvPr/>
        </p:nvSpPr>
        <p:spPr>
          <a:xfrm>
            <a:off x="8812532" y="2175612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en-US" altLang="zh-TW" sz="2000" dirty="0"/>
              <a:t>States in the USA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F55884-287F-A802-AC81-031909CE6D6E}"/>
              </a:ext>
            </a:extLst>
          </p:cNvPr>
          <p:cNvSpPr txBox="1"/>
          <p:nvPr/>
        </p:nvSpPr>
        <p:spPr>
          <a:xfrm>
            <a:off x="8812532" y="2637277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en-US" altLang="zh-TW" sz="2000" dirty="0"/>
              <a:t>New Zealand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BE7F54-D8B8-8383-4178-38FD81F32EEC}"/>
              </a:ext>
            </a:extLst>
          </p:cNvPr>
          <p:cNvSpPr txBox="1"/>
          <p:nvPr/>
        </p:nvSpPr>
        <p:spPr>
          <a:xfrm>
            <a:off x="8812532" y="3095627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en-US" altLang="zh-TW" sz="2000" dirty="0"/>
              <a:t>Peaks in New Zealand</a:t>
            </a: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EFAC4D23-3C3D-236C-E8E6-0364F01D7191}"/>
              </a:ext>
            </a:extLst>
          </p:cNvPr>
          <p:cNvSpPr txBox="1"/>
          <p:nvPr/>
        </p:nvSpPr>
        <p:spPr>
          <a:xfrm>
            <a:off x="0" y="305294"/>
            <a:ext cx="238078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Simple Map</a:t>
            </a:r>
          </a:p>
        </p:txBody>
      </p:sp>
      <p:sp>
        <p:nvSpPr>
          <p:cNvPr id="3" name="文字方塊 5">
            <a:extLst>
              <a:ext uri="{FF2B5EF4-FFF2-40B4-BE49-F238E27FC236}">
                <a16:creationId xmlns:a16="http://schemas.microsoft.com/office/drawing/2014/main" id="{D06F8C44-D1FE-F9CF-7752-244E9B5C5DCB}"/>
              </a:ext>
            </a:extLst>
          </p:cNvPr>
          <p:cNvSpPr txBox="1"/>
          <p:nvPr/>
        </p:nvSpPr>
        <p:spPr>
          <a:xfrm>
            <a:off x="430589" y="4517910"/>
            <a:ext cx="5534660" cy="132343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library(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library(sf)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library(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spData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6">
            <a:extLst>
              <a:ext uri="{FF2B5EF4-FFF2-40B4-BE49-F238E27FC236}">
                <a16:creationId xmlns:a16="http://schemas.microsoft.com/office/drawing/2014/main" id="{22390EE5-A2B5-A579-BF31-BB60814DFB1A}"/>
              </a:ext>
            </a:extLst>
          </p:cNvPr>
          <p:cNvSpPr txBox="1"/>
          <p:nvPr/>
        </p:nvSpPr>
        <p:spPr>
          <a:xfrm>
            <a:off x="1615593" y="3896984"/>
            <a:ext cx="3164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Load Packages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6">
            <a:extLst>
              <a:ext uri="{FF2B5EF4-FFF2-40B4-BE49-F238E27FC236}">
                <a16:creationId xmlns:a16="http://schemas.microsoft.com/office/drawing/2014/main" id="{EBE59B69-26A9-91E6-CF84-B7AD9A839805}"/>
              </a:ext>
            </a:extLst>
          </p:cNvPr>
          <p:cNvSpPr txBox="1"/>
          <p:nvPr/>
        </p:nvSpPr>
        <p:spPr>
          <a:xfrm>
            <a:off x="8020441" y="1573547"/>
            <a:ext cx="201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Data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0224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4F913E0-880A-6CAA-12BE-7C86358A2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3918"/>
          <a:stretch/>
        </p:blipFill>
        <p:spPr bwMode="auto">
          <a:xfrm>
            <a:off x="2377440" y="2781205"/>
            <a:ext cx="7437120" cy="40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CAB198-DB07-DBE4-D764-EC06CA13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CBC8C18-2F65-DA79-A2EB-7CECFBE3B482}"/>
              </a:ext>
            </a:extLst>
          </p:cNvPr>
          <p:cNvSpPr txBox="1"/>
          <p:nvPr/>
        </p:nvSpPr>
        <p:spPr>
          <a:xfrm>
            <a:off x="759361" y="1851026"/>
            <a:ext cx="553466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()+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F059866-EC70-1FA9-56BA-81E7B064D9A0}"/>
              </a:ext>
            </a:extLst>
          </p:cNvPr>
          <p:cNvSpPr txBox="1"/>
          <p:nvPr/>
        </p:nvSpPr>
        <p:spPr>
          <a:xfrm>
            <a:off x="759361" y="132780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Plot USA Map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FBE025FB-A04A-2D91-D024-AA9922F49490}"/>
              </a:ext>
            </a:extLst>
          </p:cNvPr>
          <p:cNvSpPr txBox="1"/>
          <p:nvPr/>
        </p:nvSpPr>
        <p:spPr>
          <a:xfrm>
            <a:off x="0" y="305294"/>
            <a:ext cx="238078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Simple Map</a:t>
            </a:r>
          </a:p>
        </p:txBody>
      </p:sp>
    </p:spTree>
    <p:extLst>
      <p:ext uri="{BB962C8B-B14F-4D97-AF65-F5344CB8AC3E}">
        <p14:creationId xmlns:p14="http://schemas.microsoft.com/office/powerpoint/2010/main" val="3172220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BBCE6F-C662-8B34-3F9C-94EA31D9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6484D98-7BCE-CCAA-90EB-3CE244D367EF}"/>
              </a:ext>
            </a:extLst>
          </p:cNvPr>
          <p:cNvSpPr txBox="1"/>
          <p:nvPr/>
        </p:nvSpPr>
        <p:spPr>
          <a:xfrm>
            <a:off x="759360" y="1851026"/>
            <a:ext cx="907552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()+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(data=, size=, </a:t>
            </a:r>
            <a:r>
              <a:rPr lang="en-US" altLang="zh-TW" sz="2000" kern="100" spc="15" dirty="0">
                <a:effectLst/>
                <a:latin typeface="Consolas" panose="020B0609020204030204" pitchFamily="49" charset="0"/>
                <a:ea typeface="Adobe 黑体 Std R" panose="020B0400000000000000" pitchFamily="34" charset="-128"/>
              </a:rPr>
              <a:t>linewidth=, 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color=, fill=)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B47BEEC-0CC2-144A-B6C9-2405F9E66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699195"/>
              </p:ext>
            </p:extLst>
          </p:nvPr>
        </p:nvGraphicFramePr>
        <p:xfrm>
          <a:off x="1342796" y="3012440"/>
          <a:ext cx="9506408" cy="317499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12087">
                  <a:extLst>
                    <a:ext uri="{9D8B030D-6E8A-4147-A177-3AD203B41FA5}">
                      <a16:colId xmlns:a16="http://schemas.microsoft.com/office/drawing/2014/main" val="260182537"/>
                    </a:ext>
                  </a:extLst>
                </a:gridCol>
                <a:gridCol w="2819254">
                  <a:extLst>
                    <a:ext uri="{9D8B030D-6E8A-4147-A177-3AD203B41FA5}">
                      <a16:colId xmlns:a16="http://schemas.microsoft.com/office/drawing/2014/main" val="3552264498"/>
                    </a:ext>
                  </a:extLst>
                </a:gridCol>
                <a:gridCol w="1507691">
                  <a:extLst>
                    <a:ext uri="{9D8B030D-6E8A-4147-A177-3AD203B41FA5}">
                      <a16:colId xmlns:a16="http://schemas.microsoft.com/office/drawing/2014/main" val="1017621505"/>
                    </a:ext>
                  </a:extLst>
                </a:gridCol>
                <a:gridCol w="1507691">
                  <a:extLst>
                    <a:ext uri="{9D8B030D-6E8A-4147-A177-3AD203B41FA5}">
                      <a16:colId xmlns:a16="http://schemas.microsoft.com/office/drawing/2014/main" val="888848600"/>
                    </a:ext>
                  </a:extLst>
                </a:gridCol>
                <a:gridCol w="2059685">
                  <a:extLst>
                    <a:ext uri="{9D8B030D-6E8A-4147-A177-3AD203B41FA5}">
                      <a16:colId xmlns:a16="http://schemas.microsoft.com/office/drawing/2014/main" val="1060279412"/>
                    </a:ext>
                  </a:extLst>
                </a:gridCol>
              </a:tblGrid>
              <a:tr h="377976"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Parameter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Feature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Geometry Applied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4218686"/>
                  </a:ext>
                </a:extLst>
              </a:tr>
              <a:tr h="3779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Point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Line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Polygon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094216"/>
                  </a:ext>
                </a:extLst>
              </a:tr>
              <a:tr h="377976"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size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X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X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904283"/>
                  </a:ext>
                </a:extLst>
              </a:tr>
              <a:tr h="680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linewidth=</a:t>
                      </a:r>
                      <a:endParaRPr lang="zh-TW" alt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width of the border or line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X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V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V </a:t>
                      </a:r>
                      <a:r>
                        <a:rPr kumimoji="0" lang="en-US" altLang="zh-TW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(border</a:t>
                      </a:r>
                      <a:r>
                        <a:rPr kumimoji="0" lang="en-US" altLang="zh-TW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886608"/>
                  </a:ext>
                </a:extLst>
              </a:tr>
              <a:tr h="680357"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color of the border or line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 </a:t>
                      </a:r>
                      <a:r>
                        <a:rPr lang="en-US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border</a:t>
                      </a: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995274"/>
                  </a:ext>
                </a:extLst>
              </a:tr>
              <a:tr h="680357"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fill=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color filled in the polygon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X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X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545120"/>
                  </a:ext>
                </a:extLst>
              </a:tr>
            </a:tbl>
          </a:graphicData>
        </a:graphic>
      </p:graphicFrame>
      <p:sp>
        <p:nvSpPr>
          <p:cNvPr id="2" name="文字方塊 7">
            <a:extLst>
              <a:ext uri="{FF2B5EF4-FFF2-40B4-BE49-F238E27FC236}">
                <a16:creationId xmlns:a16="http://schemas.microsoft.com/office/drawing/2014/main" id="{9D6A8C70-C3F4-DEED-54A8-90FD06577EA1}"/>
              </a:ext>
            </a:extLst>
          </p:cNvPr>
          <p:cNvSpPr txBox="1"/>
          <p:nvPr/>
        </p:nvSpPr>
        <p:spPr>
          <a:xfrm>
            <a:off x="759361" y="1327806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Customisation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文字方塊 3">
            <a:extLst>
              <a:ext uri="{FF2B5EF4-FFF2-40B4-BE49-F238E27FC236}">
                <a16:creationId xmlns:a16="http://schemas.microsoft.com/office/drawing/2014/main" id="{6B9A68ED-6B4D-F564-B871-85D5681CD433}"/>
              </a:ext>
            </a:extLst>
          </p:cNvPr>
          <p:cNvSpPr txBox="1"/>
          <p:nvPr/>
        </p:nvSpPr>
        <p:spPr>
          <a:xfrm>
            <a:off x="0" y="305294"/>
            <a:ext cx="238078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Simple Map</a:t>
            </a:r>
          </a:p>
        </p:txBody>
      </p:sp>
    </p:spTree>
    <p:extLst>
      <p:ext uri="{BB962C8B-B14F-4D97-AF65-F5344CB8AC3E}">
        <p14:creationId xmlns:p14="http://schemas.microsoft.com/office/powerpoint/2010/main" val="384609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D74E6D-409B-356E-3FE6-1E468A71178B}"/>
              </a:ext>
            </a:extLst>
          </p:cNvPr>
          <p:cNvSpPr txBox="1"/>
          <p:nvPr/>
        </p:nvSpPr>
        <p:spPr>
          <a:xfrm>
            <a:off x="759360" y="1852932"/>
            <a:ext cx="9746079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()+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, linewidth=2, color="red", fill="blue")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92A417-7DC3-AD01-F565-BF8022ADD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" b="3958"/>
          <a:stretch/>
        </p:blipFill>
        <p:spPr bwMode="auto">
          <a:xfrm>
            <a:off x="2596870" y="2954655"/>
            <a:ext cx="6998259" cy="3854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3">
            <a:extLst>
              <a:ext uri="{FF2B5EF4-FFF2-40B4-BE49-F238E27FC236}">
                <a16:creationId xmlns:a16="http://schemas.microsoft.com/office/drawing/2014/main" id="{6E5B9915-B9C6-0B79-5B07-AE120C8038C1}"/>
              </a:ext>
            </a:extLst>
          </p:cNvPr>
          <p:cNvSpPr txBox="1"/>
          <p:nvPr/>
        </p:nvSpPr>
        <p:spPr>
          <a:xfrm>
            <a:off x="0" y="305294"/>
            <a:ext cx="238078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Simple Map</a:t>
            </a:r>
          </a:p>
        </p:txBody>
      </p:sp>
      <p:sp>
        <p:nvSpPr>
          <p:cNvPr id="3" name="文字方塊 7">
            <a:extLst>
              <a:ext uri="{FF2B5EF4-FFF2-40B4-BE49-F238E27FC236}">
                <a16:creationId xmlns:a16="http://schemas.microsoft.com/office/drawing/2014/main" id="{06D24DEC-9EA3-8579-CA14-6DBDB0F27856}"/>
              </a:ext>
            </a:extLst>
          </p:cNvPr>
          <p:cNvSpPr txBox="1"/>
          <p:nvPr/>
        </p:nvSpPr>
        <p:spPr>
          <a:xfrm>
            <a:off x="759361" y="1327806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Customisation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569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B2F2517C-1973-16E6-1A98-CE19CF74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45" y="2782417"/>
            <a:ext cx="7119796" cy="393905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BAEC6B-77EF-F6C7-420D-4F6908FDD48D}"/>
              </a:ext>
            </a:extLst>
          </p:cNvPr>
          <p:cNvSpPr txBox="1"/>
          <p:nvPr/>
        </p:nvSpPr>
        <p:spPr>
          <a:xfrm>
            <a:off x="759361" y="1852237"/>
            <a:ext cx="918728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()+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, color="#ADADAD", fill="#CE0000")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hlinkClick r:id="rId3"/>
            <a:extLst>
              <a:ext uri="{FF2B5EF4-FFF2-40B4-BE49-F238E27FC236}">
                <a16:creationId xmlns:a16="http://schemas.microsoft.com/office/drawing/2014/main" id="{85DECCEC-8BBD-B1F9-5117-735A49591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" t="4227" r="40971" b="9001"/>
          <a:stretch/>
        </p:blipFill>
        <p:spPr>
          <a:xfrm>
            <a:off x="248263" y="3510559"/>
            <a:ext cx="4134465" cy="26091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0A4F21-C8B5-F15D-BFDD-10D403B38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869493" y="5952507"/>
            <a:ext cx="386886" cy="49755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28E7BE4-6909-FE0A-F2A1-F3A1526F4E0A}"/>
              </a:ext>
            </a:extLst>
          </p:cNvPr>
          <p:cNvSpPr txBox="1"/>
          <p:nvPr/>
        </p:nvSpPr>
        <p:spPr>
          <a:xfrm>
            <a:off x="1396981" y="3028890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Color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Code</a:t>
            </a:r>
            <a:endParaRPr lang="zh-TW" altLang="en-US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67EB79-3626-3344-41B9-7F456C9FE4CE}"/>
              </a:ext>
            </a:extLst>
          </p:cNvPr>
          <p:cNvSpPr/>
          <p:nvPr/>
        </p:nvSpPr>
        <p:spPr>
          <a:xfrm>
            <a:off x="289558" y="5861826"/>
            <a:ext cx="1407161" cy="25790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A70C5DE-88FB-2FFE-E408-A9C5FF96E5A3}"/>
              </a:ext>
            </a:extLst>
          </p:cNvPr>
          <p:cNvSpPr/>
          <p:nvPr/>
        </p:nvSpPr>
        <p:spPr>
          <a:xfrm>
            <a:off x="1696720" y="5061726"/>
            <a:ext cx="1407160" cy="25790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3">
            <a:extLst>
              <a:ext uri="{FF2B5EF4-FFF2-40B4-BE49-F238E27FC236}">
                <a16:creationId xmlns:a16="http://schemas.microsoft.com/office/drawing/2014/main" id="{8F9478DA-4D56-31E7-71B2-E3A3F2D4A7ED}"/>
              </a:ext>
            </a:extLst>
          </p:cNvPr>
          <p:cNvSpPr txBox="1"/>
          <p:nvPr/>
        </p:nvSpPr>
        <p:spPr>
          <a:xfrm>
            <a:off x="0" y="305294"/>
            <a:ext cx="238078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Simple Map</a:t>
            </a:r>
          </a:p>
        </p:txBody>
      </p:sp>
      <p:sp>
        <p:nvSpPr>
          <p:cNvPr id="10" name="文字方塊 7">
            <a:extLst>
              <a:ext uri="{FF2B5EF4-FFF2-40B4-BE49-F238E27FC236}">
                <a16:creationId xmlns:a16="http://schemas.microsoft.com/office/drawing/2014/main" id="{E83E5B4A-A348-8E0F-434D-BEE924767DF1}"/>
              </a:ext>
            </a:extLst>
          </p:cNvPr>
          <p:cNvSpPr txBox="1"/>
          <p:nvPr/>
        </p:nvSpPr>
        <p:spPr>
          <a:xfrm>
            <a:off x="759361" y="1327806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Color Hex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5598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aiwan with roads&#10;&#10;Description automatically generated">
            <a:extLst>
              <a:ext uri="{FF2B5EF4-FFF2-40B4-BE49-F238E27FC236}">
                <a16:creationId xmlns:a16="http://schemas.microsoft.com/office/drawing/2014/main" id="{36C014EA-7A03-CBB0-FEC3-B7D0163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28" y="214008"/>
            <a:ext cx="3515902" cy="642998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D9512BC-C9E6-FE92-288E-867DCA84D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20" y="234609"/>
            <a:ext cx="4129808" cy="635013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4F875-BC38-D4C9-B7AA-ECBFF0C9B550}"/>
              </a:ext>
            </a:extLst>
          </p:cNvPr>
          <p:cNvSpPr txBox="1"/>
          <p:nvPr/>
        </p:nvSpPr>
        <p:spPr>
          <a:xfrm>
            <a:off x="4829858" y="6321364"/>
            <a:ext cx="304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 19 confirmed cases</a:t>
            </a:r>
          </a:p>
        </p:txBody>
      </p:sp>
      <p:sp>
        <p:nvSpPr>
          <p:cNvPr id="2" name="文字方塊 5">
            <a:extLst>
              <a:ext uri="{FF2B5EF4-FFF2-40B4-BE49-F238E27FC236}">
                <a16:creationId xmlns:a16="http://schemas.microsoft.com/office/drawing/2014/main" id="{64247B19-2A81-C2CC-F0EE-6026EE0ED9B4}"/>
              </a:ext>
            </a:extLst>
          </p:cNvPr>
          <p:cNvSpPr txBox="1"/>
          <p:nvPr/>
        </p:nvSpPr>
        <p:spPr>
          <a:xfrm>
            <a:off x="0" y="305294"/>
            <a:ext cx="256833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Introduction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74DA0F9E-5201-55E9-01CD-6261763359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/>
          <a:stretch/>
        </p:blipFill>
        <p:spPr>
          <a:xfrm>
            <a:off x="12797" y="2582862"/>
            <a:ext cx="4928854" cy="3675224"/>
          </a:xfrm>
          <a:prstGeom prst="rect">
            <a:avLst/>
          </a:prstGeom>
        </p:spPr>
      </p:pic>
      <p:sp>
        <p:nvSpPr>
          <p:cNvPr id="7" name="文字方塊 7">
            <a:extLst>
              <a:ext uri="{FF2B5EF4-FFF2-40B4-BE49-F238E27FC236}">
                <a16:creationId xmlns:a16="http://schemas.microsoft.com/office/drawing/2014/main" id="{8C850D07-8CC7-046F-BB9E-E6153764ED9F}"/>
              </a:ext>
            </a:extLst>
          </p:cNvPr>
          <p:cNvSpPr txBox="1"/>
          <p:nvPr/>
        </p:nvSpPr>
        <p:spPr>
          <a:xfrm>
            <a:off x="849813" y="6321364"/>
            <a:ext cx="3098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0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en-US" altLang="zh-TW" dirty="0"/>
              <a:t>Typhoon hit in the Pacific</a:t>
            </a:r>
          </a:p>
        </p:txBody>
      </p:sp>
      <p:sp>
        <p:nvSpPr>
          <p:cNvPr id="11" name="文字方塊 7">
            <a:extLst>
              <a:ext uri="{FF2B5EF4-FFF2-40B4-BE49-F238E27FC236}">
                <a16:creationId xmlns:a16="http://schemas.microsoft.com/office/drawing/2014/main" id="{9B5449E2-8158-3C7A-CCCD-5ADC1967F638}"/>
              </a:ext>
            </a:extLst>
          </p:cNvPr>
          <p:cNvSpPr txBox="1"/>
          <p:nvPr/>
        </p:nvSpPr>
        <p:spPr>
          <a:xfrm>
            <a:off x="371828" y="1143871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Data </a:t>
            </a:r>
            <a:r>
              <a:rPr lang="en-US" altLang="zh-TW" sz="24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Visualisation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7D57F3D5-5453-C6A3-AE3D-6B7E0CCE4061}"/>
              </a:ext>
            </a:extLst>
          </p:cNvPr>
          <p:cNvSpPr txBox="1"/>
          <p:nvPr/>
        </p:nvSpPr>
        <p:spPr>
          <a:xfrm>
            <a:off x="9302803" y="6321364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TRA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tracker</a:t>
            </a:r>
          </a:p>
        </p:txBody>
      </p:sp>
    </p:spTree>
    <p:extLst>
      <p:ext uri="{BB962C8B-B14F-4D97-AF65-F5344CB8AC3E}">
        <p14:creationId xmlns:p14="http://schemas.microsoft.com/office/powerpoint/2010/main" val="1154708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A0AB096-71A7-5A8D-8A98-DE981E4C2FFC}"/>
              </a:ext>
            </a:extLst>
          </p:cNvPr>
          <p:cNvSpPr txBox="1"/>
          <p:nvPr/>
        </p:nvSpPr>
        <p:spPr>
          <a:xfrm>
            <a:off x="759361" y="3682788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u="sng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Data Type</a:t>
            </a:r>
            <a:endParaRPr lang="zh-TW" altLang="en-US" sz="2400" b="1" u="sng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D8162-54C4-0944-39E7-CC9F37F952C1}"/>
              </a:ext>
            </a:extLst>
          </p:cNvPr>
          <p:cNvSpPr txBox="1"/>
          <p:nvPr/>
        </p:nvSpPr>
        <p:spPr>
          <a:xfrm>
            <a:off x="716559" y="1728406"/>
            <a:ext cx="85149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How to plot a choropleth map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？</a:t>
            </a:r>
            <a:endParaRPr lang="en-US" altLang="zh-TW" sz="2400" b="1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400" b="1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Before that, it is essential to understand the attributes within the spatial data!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820F59-CC90-137C-6EB1-BBBD332D2862}"/>
              </a:ext>
            </a:extLst>
          </p:cNvPr>
          <p:cNvSpPr txBox="1"/>
          <p:nvPr/>
        </p:nvSpPr>
        <p:spPr>
          <a:xfrm>
            <a:off x="759361" y="4208577"/>
            <a:ext cx="6182360" cy="113877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class(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[1] "sf"         "</a:t>
            </a:r>
            <a:r>
              <a:rPr lang="en-US" altLang="zh-TW" sz="18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data.frame</a:t>
            </a: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"</a:t>
            </a:r>
            <a:endParaRPr lang="zh-TW" altLang="zh-TW" sz="2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3E1166F-184B-2022-94BF-A9B8EF62618E}"/>
              </a:ext>
            </a:extLst>
          </p:cNvPr>
          <p:cNvSpPr/>
          <p:nvPr/>
        </p:nvSpPr>
        <p:spPr>
          <a:xfrm>
            <a:off x="1917798" y="4977114"/>
            <a:ext cx="764441" cy="385229"/>
          </a:xfrm>
          <a:prstGeom prst="roundRect">
            <a:avLst/>
          </a:prstGeom>
          <a:noFill/>
          <a:ln w="19050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DF50B5B-E8F1-8F5D-F027-75CD0ED0A906}"/>
              </a:ext>
            </a:extLst>
          </p:cNvPr>
          <p:cNvSpPr/>
          <p:nvPr/>
        </p:nvSpPr>
        <p:spPr>
          <a:xfrm>
            <a:off x="3566160" y="4977114"/>
            <a:ext cx="1727200" cy="385229"/>
          </a:xfrm>
          <a:prstGeom prst="roundRect">
            <a:avLst/>
          </a:prstGeom>
          <a:noFill/>
          <a:ln w="19050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967205-2BFC-AB39-DF83-C1A9F69FBE12}"/>
              </a:ext>
            </a:extLst>
          </p:cNvPr>
          <p:cNvSpPr txBox="1"/>
          <p:nvPr/>
        </p:nvSpPr>
        <p:spPr>
          <a:xfrm>
            <a:off x="1154512" y="5347350"/>
            <a:ext cx="2291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Simple Feature:</a:t>
            </a:r>
          </a:p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Data</a:t>
            </a:r>
            <a:endParaRPr lang="zh-TW" altLang="en-US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EBCC7FC-B2BB-E6B4-B1BE-ACC64C590396}"/>
              </a:ext>
            </a:extLst>
          </p:cNvPr>
          <p:cNvSpPr txBox="1"/>
          <p:nvPr/>
        </p:nvSpPr>
        <p:spPr>
          <a:xfrm>
            <a:off x="3566160" y="5347350"/>
            <a:ext cx="1829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Data Frame:</a:t>
            </a:r>
          </a:p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Attributes</a:t>
            </a:r>
            <a:endParaRPr lang="zh-TW" altLang="en-US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3">
            <a:extLst>
              <a:ext uri="{FF2B5EF4-FFF2-40B4-BE49-F238E27FC236}">
                <a16:creationId xmlns:a16="http://schemas.microsoft.com/office/drawing/2014/main" id="{5E685487-784D-93F5-3449-7C90E92D04FC}"/>
              </a:ext>
            </a:extLst>
          </p:cNvPr>
          <p:cNvSpPr txBox="1"/>
          <p:nvPr/>
        </p:nvSpPr>
        <p:spPr>
          <a:xfrm>
            <a:off x="0" y="305294"/>
            <a:ext cx="2063385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3567295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E81F6D8-BEC0-1F32-1432-9A6612C2080A}"/>
              </a:ext>
            </a:extLst>
          </p:cNvPr>
          <p:cNvSpPr txBox="1"/>
          <p:nvPr/>
        </p:nvSpPr>
        <p:spPr>
          <a:xfrm>
            <a:off x="2789499" y="1595021"/>
            <a:ext cx="9402501" cy="529375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 sz="2000" kern="0" spc="15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800" dirty="0"/>
              <a:t>head(</a:t>
            </a:r>
            <a:r>
              <a:rPr lang="en-US" altLang="zh-TW" sz="1800" dirty="0" err="1"/>
              <a:t>us_states</a:t>
            </a:r>
            <a:r>
              <a:rPr lang="en-US" altLang="zh-TW" sz="18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==============================================================================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Simple feature collection with </a:t>
            </a:r>
            <a:r>
              <a:rPr lang="en-US" altLang="zh-TW" sz="1600" dirty="0">
                <a:solidFill>
                  <a:schemeClr val="tx1"/>
                </a:solidFill>
              </a:rPr>
              <a:t>6 features and </a:t>
            </a:r>
            <a:r>
              <a:rPr lang="en-US" altLang="zh-TW" sz="1600" dirty="0">
                <a:solidFill>
                  <a:srgbClr val="FF0000"/>
                </a:solidFill>
              </a:rPr>
              <a:t>6 fields</a:t>
            </a:r>
            <a:endParaRPr lang="zh-TW" altLang="zh-TW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Geometry type: </a:t>
            </a:r>
            <a:r>
              <a:rPr lang="en-US" altLang="zh-TW" sz="1600" dirty="0">
                <a:solidFill>
                  <a:srgbClr val="FF0000"/>
                </a:solidFill>
              </a:rPr>
              <a:t>MULTIPOLYGON</a:t>
            </a:r>
            <a:endParaRPr lang="zh-TW" altLang="zh-TW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Dimension:     XY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Bounding box:  </a:t>
            </a:r>
            <a:r>
              <a:rPr lang="en-US" altLang="zh-TW" sz="1600" dirty="0" err="1"/>
              <a:t>xmin</a:t>
            </a:r>
            <a:r>
              <a:rPr lang="en-US" altLang="zh-TW" sz="1600" dirty="0"/>
              <a:t>: -114.8136 </a:t>
            </a:r>
            <a:r>
              <a:rPr lang="en-US" altLang="zh-TW" sz="1600" dirty="0" err="1"/>
              <a:t>ymin</a:t>
            </a:r>
            <a:r>
              <a:rPr lang="en-US" altLang="zh-TW" sz="1600" dirty="0"/>
              <a:t>: 24.55868 </a:t>
            </a:r>
            <a:r>
              <a:rPr lang="en-US" altLang="zh-TW" sz="1600" dirty="0" err="1"/>
              <a:t>xmax</a:t>
            </a:r>
            <a:r>
              <a:rPr lang="en-US" altLang="zh-TW" sz="1600" dirty="0"/>
              <a:t>: -71.78699 </a:t>
            </a:r>
            <a:r>
              <a:rPr lang="en-US" altLang="zh-TW" sz="1600" dirty="0" err="1"/>
              <a:t>ymax</a:t>
            </a:r>
            <a:r>
              <a:rPr lang="en-US" altLang="zh-TW" sz="1600" dirty="0"/>
              <a:t>: 42.04964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Geodetic CRS:  NAD83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  GEOID        NAME   REGION             AREA total_pop_10 total_pop_15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1    01     Alabama    South 133709.27 [km^2]      4712651      4830620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2    04     Arizona     West 295281.25 [km^2]      6246816      6641928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3    08    Colorado     West 269573.06 [km^2]      4887061      5278906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4    09 Connecticut </a:t>
            </a:r>
            <a:r>
              <a:rPr lang="en-US" altLang="zh-TW" sz="1600" dirty="0" err="1"/>
              <a:t>Norteast</a:t>
            </a:r>
            <a:r>
              <a:rPr lang="en-US" altLang="zh-TW" sz="1600" dirty="0"/>
              <a:t>  12976.59 [km^2]      3545837     3593222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5    12     Florida    South 151052.01 [km^2]     18511620     19645772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6    13     Georgia    South 152725.21 [km^2]      9468815     10006693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                        geometry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1 MULTIPOLYGON (((-88.20006 3...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2 MULTIPOLYGON (((-114.7196 3...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3 MULTIPOLYGON (((-109.0501 4...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4 MULTIPOLYGON (((-73.48731 4...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5 MULTIPOLYGON (((-81.81169 2...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6 MULTIPOLYGON (((-85.60516 3...</a:t>
            </a:r>
            <a:endParaRPr lang="zh-TW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A580EA-97B5-ED4C-57AB-333E739E820E}"/>
              </a:ext>
            </a:extLst>
          </p:cNvPr>
          <p:cNvSpPr txBox="1"/>
          <p:nvPr/>
        </p:nvSpPr>
        <p:spPr>
          <a:xfrm>
            <a:off x="759361" y="1085664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Attributes in spatial data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EC085F2-093B-CA5B-1340-F0D2FE78AC9F}"/>
              </a:ext>
            </a:extLst>
          </p:cNvPr>
          <p:cNvSpPr/>
          <p:nvPr/>
        </p:nvSpPr>
        <p:spPr>
          <a:xfrm>
            <a:off x="3657600" y="3382701"/>
            <a:ext cx="8125428" cy="228600"/>
          </a:xfrm>
          <a:prstGeom prst="roundRect">
            <a:avLst/>
          </a:prstGeom>
          <a:noFill/>
          <a:ln w="28575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接點: 弧形 6">
            <a:extLst>
              <a:ext uri="{FF2B5EF4-FFF2-40B4-BE49-F238E27FC236}">
                <a16:creationId xmlns:a16="http://schemas.microsoft.com/office/drawing/2014/main" id="{02B335CB-2B48-3837-8156-3CC5D80E9834}"/>
              </a:ext>
            </a:extLst>
          </p:cNvPr>
          <p:cNvCxnSpPr>
            <a:stCxn id="6" idx="0"/>
          </p:cNvCxnSpPr>
          <p:nvPr/>
        </p:nvCxnSpPr>
        <p:spPr>
          <a:xfrm rot="5400000" flipH="1" flipV="1">
            <a:off x="7718867" y="2408982"/>
            <a:ext cx="975167" cy="972273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F60F14-EA4B-0E3F-01D4-4E0613711919}"/>
              </a:ext>
            </a:extLst>
          </p:cNvPr>
          <p:cNvSpPr txBox="1"/>
          <p:nvPr/>
        </p:nvSpPr>
        <p:spPr>
          <a:xfrm>
            <a:off x="8590084" y="247469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 Data</a:t>
            </a:r>
            <a:endParaRPr lang="zh-TW" altLang="en-US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4D20FD-4C72-0699-2037-221DFEBF854A}"/>
              </a:ext>
            </a:extLst>
          </p:cNvPr>
          <p:cNvSpPr/>
          <p:nvPr/>
        </p:nvSpPr>
        <p:spPr>
          <a:xfrm>
            <a:off x="6096000" y="5127943"/>
            <a:ext cx="1115028" cy="2286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8A7F2C0-A7D8-5536-A927-4E19BB393267}"/>
              </a:ext>
            </a:extLst>
          </p:cNvPr>
          <p:cNvSpPr txBox="1"/>
          <p:nvPr/>
        </p:nvSpPr>
        <p:spPr>
          <a:xfrm>
            <a:off x="7211028" y="506292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Geometry Data</a:t>
            </a:r>
            <a:endParaRPr lang="zh-TW" altLang="en-US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B214DDC-C003-5E6D-C92A-7B239CE59C28}"/>
              </a:ext>
            </a:extLst>
          </p:cNvPr>
          <p:cNvCxnSpPr/>
          <p:nvPr/>
        </p:nvCxnSpPr>
        <p:spPr>
          <a:xfrm>
            <a:off x="8692587" y="2407535"/>
            <a:ext cx="873053" cy="0"/>
          </a:xfrm>
          <a:prstGeom prst="line">
            <a:avLst/>
          </a:prstGeom>
          <a:ln w="190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3">
            <a:extLst>
              <a:ext uri="{FF2B5EF4-FFF2-40B4-BE49-F238E27FC236}">
                <a16:creationId xmlns:a16="http://schemas.microsoft.com/office/drawing/2014/main" id="{B4C89984-FC3E-2CA1-6C72-6A4E030BA265}"/>
              </a:ext>
            </a:extLst>
          </p:cNvPr>
          <p:cNvSpPr txBox="1"/>
          <p:nvPr/>
        </p:nvSpPr>
        <p:spPr>
          <a:xfrm>
            <a:off x="0" y="305294"/>
            <a:ext cx="2063385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Attributes</a:t>
            </a:r>
          </a:p>
        </p:txBody>
      </p:sp>
      <p:pic>
        <p:nvPicPr>
          <p:cNvPr id="33" name="圖片 12">
            <a:extLst>
              <a:ext uri="{FF2B5EF4-FFF2-40B4-BE49-F238E27FC236}">
                <a16:creationId xmlns:a16="http://schemas.microsoft.com/office/drawing/2014/main" id="{43EDDE1E-28D1-ACC9-5EE9-80E9A7619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7580" r="11260" b="4370"/>
          <a:stretch/>
        </p:blipFill>
        <p:spPr>
          <a:xfrm>
            <a:off x="1746170" y="4085859"/>
            <a:ext cx="1536346" cy="992614"/>
          </a:xfrm>
          <a:prstGeom prst="rect">
            <a:avLst/>
          </a:prstGeom>
        </p:spPr>
      </p:pic>
      <p:pic>
        <p:nvPicPr>
          <p:cNvPr id="34" name="圖片 1">
            <a:extLst>
              <a:ext uri="{FF2B5EF4-FFF2-40B4-BE49-F238E27FC236}">
                <a16:creationId xmlns:a16="http://schemas.microsoft.com/office/drawing/2014/main" id="{4F78649F-1465-2F16-062C-1C388D0B5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79" y="3245404"/>
            <a:ext cx="1727115" cy="1727115"/>
          </a:xfrm>
          <a:prstGeom prst="rect">
            <a:avLst/>
          </a:prstGeom>
        </p:spPr>
      </p:pic>
      <p:sp>
        <p:nvSpPr>
          <p:cNvPr id="35" name="文字方塊 11">
            <a:extLst>
              <a:ext uri="{FF2B5EF4-FFF2-40B4-BE49-F238E27FC236}">
                <a16:creationId xmlns:a16="http://schemas.microsoft.com/office/drawing/2014/main" id="{967A7C29-67BC-AA74-51EA-4035ED367DF0}"/>
              </a:ext>
            </a:extLst>
          </p:cNvPr>
          <p:cNvSpPr txBox="1"/>
          <p:nvPr/>
        </p:nvSpPr>
        <p:spPr>
          <a:xfrm>
            <a:off x="1784143" y="4407719"/>
            <a:ext cx="137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Geometry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6" name="圖片 12">
            <a:extLst>
              <a:ext uri="{FF2B5EF4-FFF2-40B4-BE49-F238E27FC236}">
                <a16:creationId xmlns:a16="http://schemas.microsoft.com/office/drawing/2014/main" id="{90D9D218-2AB0-419B-3926-EB3BCAD5B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7580" r="11260" b="4370"/>
          <a:stretch/>
        </p:blipFill>
        <p:spPr>
          <a:xfrm>
            <a:off x="1746170" y="3224424"/>
            <a:ext cx="1536346" cy="992614"/>
          </a:xfrm>
          <a:prstGeom prst="rect">
            <a:avLst/>
          </a:prstGeom>
        </p:spPr>
      </p:pic>
      <p:sp>
        <p:nvSpPr>
          <p:cNvPr id="37" name="文字方塊 13">
            <a:extLst>
              <a:ext uri="{FF2B5EF4-FFF2-40B4-BE49-F238E27FC236}">
                <a16:creationId xmlns:a16="http://schemas.microsoft.com/office/drawing/2014/main" id="{07C72A5D-B199-B81E-AAB9-DCD56A0B271D}"/>
              </a:ext>
            </a:extLst>
          </p:cNvPr>
          <p:cNvSpPr txBox="1"/>
          <p:nvPr/>
        </p:nvSpPr>
        <p:spPr>
          <a:xfrm>
            <a:off x="1820008" y="3551119"/>
            <a:ext cx="121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</a:t>
            </a:r>
            <a:endParaRPr lang="zh-TW" altLang="en-US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8" name="箭號: 向右 14">
            <a:extLst>
              <a:ext uri="{FF2B5EF4-FFF2-40B4-BE49-F238E27FC236}">
                <a16:creationId xmlns:a16="http://schemas.microsoft.com/office/drawing/2014/main" id="{E85AE2DB-A566-FA62-1BB2-F492DA72BD60}"/>
              </a:ext>
            </a:extLst>
          </p:cNvPr>
          <p:cNvSpPr/>
          <p:nvPr/>
        </p:nvSpPr>
        <p:spPr>
          <a:xfrm rot="20658946">
            <a:off x="1369015" y="3849094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15">
            <a:extLst>
              <a:ext uri="{FF2B5EF4-FFF2-40B4-BE49-F238E27FC236}">
                <a16:creationId xmlns:a16="http://schemas.microsoft.com/office/drawing/2014/main" id="{68F07511-A116-D01A-917A-61DD2756EE6E}"/>
              </a:ext>
            </a:extLst>
          </p:cNvPr>
          <p:cNvSpPr/>
          <p:nvPr/>
        </p:nvSpPr>
        <p:spPr>
          <a:xfrm rot="1487085">
            <a:off x="1369014" y="4270090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26">
            <a:extLst>
              <a:ext uri="{FF2B5EF4-FFF2-40B4-BE49-F238E27FC236}">
                <a16:creationId xmlns:a16="http://schemas.microsoft.com/office/drawing/2014/main" id="{C8A190E2-CAB3-40F2-DE8A-CE73B8A8B3BD}"/>
              </a:ext>
            </a:extLst>
          </p:cNvPr>
          <p:cNvSpPr txBox="1"/>
          <p:nvPr/>
        </p:nvSpPr>
        <p:spPr>
          <a:xfrm>
            <a:off x="108168" y="3874280"/>
            <a:ext cx="1264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Data</a:t>
            </a:r>
            <a:endParaRPr lang="zh-TW" altLang="en-US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176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E606CDF-851F-A2F5-6C13-C3420687D1D4}"/>
              </a:ext>
            </a:extLst>
          </p:cNvPr>
          <p:cNvSpPr txBox="1"/>
          <p:nvPr/>
        </p:nvSpPr>
        <p:spPr>
          <a:xfrm>
            <a:off x="3105854" y="388971"/>
            <a:ext cx="8225741" cy="633250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us_states$NAME</a:t>
            </a:r>
            <a:endParaRPr lang="en-US" altLang="zh-TW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  <a:cs typeface="細明體" panose="02020509000000000000" pitchFamily="49" charset="-120"/>
            </a:endParaRP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[1] "Alabama"              "Arizona"              "Colorado"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[4] "Connecticut"          "Florida"              "Georgia"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[7] "Idaho"                "Indiana"              "Kansas"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[10] "Louisiana"            "Massachusetts"        "Minnesota"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[13] "Missouri"             "Montana"              "Nevada"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[16] "New Jersey"           "New York"             "North Dakota"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[19] "Oklahoma"             "Pennsylvania"         "South Carolina"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[22] "South Dakota"         "Texas"                "Vermont"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[25] "West Virginia"        "Arkansas"             "California"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[28] "Delaware"             "District of Columbia" "Illinois"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[31] "Iowa"                 "Kentucky"             "Maine"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[34] "Maryland"             "Michigan"             "Mississippi"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[37] "Nebraska"             "New Hampshire"        "New Mexico" 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[40] "North Carolina"       "Ohio"                 "Oregon"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[43] "Rhode Island"         "Tennessee"            "Utah"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[46] "Virginia"             "Washington"           "Wisconsin"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[49] "Wyoming"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A9876F-5083-8E8B-2342-BE93C4033FE1}"/>
              </a:ext>
            </a:extLst>
          </p:cNvPr>
          <p:cNvSpPr txBox="1"/>
          <p:nvPr/>
        </p:nvSpPr>
        <p:spPr>
          <a:xfrm>
            <a:off x="433328" y="1388766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Extract a vector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022891F8-9FA9-2593-E9AD-C171F486297D}"/>
              </a:ext>
            </a:extLst>
          </p:cNvPr>
          <p:cNvSpPr txBox="1"/>
          <p:nvPr/>
        </p:nvSpPr>
        <p:spPr>
          <a:xfrm>
            <a:off x="0" y="305294"/>
            <a:ext cx="2063385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2225317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9A553-C85D-0123-25C1-71BD6A5577E5}"/>
              </a:ext>
            </a:extLst>
          </p:cNvPr>
          <p:cNvSpPr txBox="1"/>
          <p:nvPr/>
        </p:nvSpPr>
        <p:spPr>
          <a:xfrm>
            <a:off x="3036425" y="171554"/>
            <a:ext cx="9155575" cy="668644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[, c(2,3)]</a:t>
            </a: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8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[, c("NAME", "REGION")] </a:t>
            </a:r>
            <a:endParaRPr lang="en-US" altLang="zh-TW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細明體" panose="02020509000000000000" pitchFamily="49" charset="-120"/>
              <a:cs typeface="細明體" panose="02020509000000000000" pitchFamily="49" charset="-120"/>
            </a:endParaRP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Simple feature collection with 49 features and </a:t>
            </a:r>
            <a:r>
              <a:rPr lang="en-US" altLang="zh-TW" sz="1600" kern="0" spc="15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2 fields</a:t>
            </a:r>
            <a:endParaRPr lang="zh-TW" altLang="zh-TW" sz="16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Geometry type: MULTIPOLYGON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Dimension:     XY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Bounding box: 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-124.7042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24.55868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-66.9824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49.38436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Geodetic CRS:  NAD83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First 10 features: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        NAME   REGION                       geometry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1      Alabama    South MULTIPOLYGON (((-88.20006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     Arizona     West MULTIPOLYGON (((-114.7196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    Colorado     West MULTIPOLYGON (((-109.0501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 Connecticut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Norteast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MULTIPOLYGON (((-73.48731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5      Florida    South MULTIPOLYGON (((-81.81169 2...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6      Georgia    South MULTIPOLYGON (((-85.60516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7        Idaho     West MULTIPOLYGON (((-116.916 45...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8      Indiana  Midwest MULTIPOLYGON (((-87.52404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9       Kansas  Midwest MULTIPOLYGON (((-102.0517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10   Louisiana    South MULTIPOLYGON (((-92.01783 2...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EFBF-DBEB-54AD-00EF-B46A9BBD9704}"/>
              </a:ext>
            </a:extLst>
          </p:cNvPr>
          <p:cNvSpPr txBox="1"/>
          <p:nvPr/>
        </p:nvSpPr>
        <p:spPr>
          <a:xfrm>
            <a:off x="8485874" y="2870462"/>
            <a:ext cx="357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* </a:t>
            </a:r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Geometry</a:t>
            </a: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is also extracted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30EDBB4-D625-A8EA-FF2E-C666CC43D88E}"/>
              </a:ext>
            </a:extLst>
          </p:cNvPr>
          <p:cNvSpPr/>
          <p:nvPr/>
        </p:nvSpPr>
        <p:spPr>
          <a:xfrm>
            <a:off x="8686800" y="3291840"/>
            <a:ext cx="1137920" cy="286076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3">
            <a:extLst>
              <a:ext uri="{FF2B5EF4-FFF2-40B4-BE49-F238E27FC236}">
                <a16:creationId xmlns:a16="http://schemas.microsoft.com/office/drawing/2014/main" id="{00B563AA-738E-B6E4-BDF0-761EEB24B6CA}"/>
              </a:ext>
            </a:extLst>
          </p:cNvPr>
          <p:cNvSpPr txBox="1"/>
          <p:nvPr/>
        </p:nvSpPr>
        <p:spPr>
          <a:xfrm>
            <a:off x="0" y="305294"/>
            <a:ext cx="2063385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Attributes</a:t>
            </a:r>
          </a:p>
        </p:txBody>
      </p:sp>
      <p:sp>
        <p:nvSpPr>
          <p:cNvPr id="8" name="文字方塊 2">
            <a:extLst>
              <a:ext uri="{FF2B5EF4-FFF2-40B4-BE49-F238E27FC236}">
                <a16:creationId xmlns:a16="http://schemas.microsoft.com/office/drawing/2014/main" id="{659A0961-C024-8002-5059-0514E8898233}"/>
              </a:ext>
            </a:extLst>
          </p:cNvPr>
          <p:cNvSpPr txBox="1"/>
          <p:nvPr/>
        </p:nvSpPr>
        <p:spPr>
          <a:xfrm>
            <a:off x="433329" y="1388766"/>
            <a:ext cx="2828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Extract multiple vectors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矩形: 圓角 5">
            <a:extLst>
              <a:ext uri="{FF2B5EF4-FFF2-40B4-BE49-F238E27FC236}">
                <a16:creationId xmlns:a16="http://schemas.microsoft.com/office/drawing/2014/main" id="{54717DC5-C3CD-3B4A-AF9E-3C547979A59F}"/>
              </a:ext>
            </a:extLst>
          </p:cNvPr>
          <p:cNvSpPr/>
          <p:nvPr/>
        </p:nvSpPr>
        <p:spPr>
          <a:xfrm>
            <a:off x="4624086" y="3328996"/>
            <a:ext cx="1695434" cy="228600"/>
          </a:xfrm>
          <a:prstGeom prst="roundRect">
            <a:avLst/>
          </a:prstGeom>
          <a:noFill/>
          <a:ln w="28575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接點: 弧形 6">
            <a:extLst>
              <a:ext uri="{FF2B5EF4-FFF2-40B4-BE49-F238E27FC236}">
                <a16:creationId xmlns:a16="http://schemas.microsoft.com/office/drawing/2014/main" id="{B8FB2905-A82B-333F-461A-445B64E94A7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319520" y="1634247"/>
            <a:ext cx="2797107" cy="1809049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7">
            <a:extLst>
              <a:ext uri="{FF2B5EF4-FFF2-40B4-BE49-F238E27FC236}">
                <a16:creationId xmlns:a16="http://schemas.microsoft.com/office/drawing/2014/main" id="{CD4C9E20-BFED-F1B6-967D-6123DE3A045C}"/>
              </a:ext>
            </a:extLst>
          </p:cNvPr>
          <p:cNvSpPr txBox="1"/>
          <p:nvPr/>
        </p:nvSpPr>
        <p:spPr>
          <a:xfrm>
            <a:off x="8572087" y="1627654"/>
            <a:ext cx="20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 Data</a:t>
            </a:r>
            <a:endParaRPr lang="zh-TW" altLang="en-US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20" name="直線接點 21">
            <a:extLst>
              <a:ext uri="{FF2B5EF4-FFF2-40B4-BE49-F238E27FC236}">
                <a16:creationId xmlns:a16="http://schemas.microsoft.com/office/drawing/2014/main" id="{E893AE9B-A95D-6149-9A02-C10F599D2092}"/>
              </a:ext>
            </a:extLst>
          </p:cNvPr>
          <p:cNvCxnSpPr>
            <a:cxnSpLocks/>
          </p:cNvCxnSpPr>
          <p:nvPr/>
        </p:nvCxnSpPr>
        <p:spPr>
          <a:xfrm>
            <a:off x="8905947" y="1584575"/>
            <a:ext cx="918773" cy="0"/>
          </a:xfrm>
          <a:prstGeom prst="line">
            <a:avLst/>
          </a:prstGeom>
          <a:ln w="190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973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B1D8ECB-2346-D4A5-8D11-F7A51CFE5506}"/>
              </a:ext>
            </a:extLst>
          </p:cNvPr>
          <p:cNvSpPr txBox="1"/>
          <p:nvPr/>
        </p:nvSpPr>
        <p:spPr>
          <a:xfrm>
            <a:off x="2868093" y="1327806"/>
            <a:ext cx="9323907" cy="488595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[c(2:4),]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333333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Simple feature collection with</a:t>
            </a:r>
            <a:r>
              <a:rPr lang="en-US" altLang="zh-TW" sz="1600" kern="0" spc="15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3 features and 6 fields</a:t>
            </a:r>
            <a:endParaRPr lang="zh-TW" altLang="zh-TW" sz="16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Geometry type: MULTIPOLYGON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Dimension:     XY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Bounding box: 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-114.8136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31.33224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-71.78699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42.04964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Geodetic CRS:  NAD83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GEOID        NAME   REGION             AREA total_pop_10 total_pop_15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   04     Arizona     West 295281.25 [km^2]      6246816     6641928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   08    Colorado     West 269573.06 [km^2]      4887061     5278906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   09 Connecticut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Norteast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12976.59 [km^2]      3545837     3593222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                      geometry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MULTIPOLYGON (((-114.7196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MULTIPOLYGON (((-109.0501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MULTIPOLYGON (((-73.48731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BCD0E955-1083-5FC7-F35C-E2374ED4F19B}"/>
              </a:ext>
            </a:extLst>
          </p:cNvPr>
          <p:cNvSpPr txBox="1"/>
          <p:nvPr/>
        </p:nvSpPr>
        <p:spPr>
          <a:xfrm>
            <a:off x="0" y="305294"/>
            <a:ext cx="2063385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Attributes</a:t>
            </a:r>
          </a:p>
        </p:txBody>
      </p:sp>
      <p:sp>
        <p:nvSpPr>
          <p:cNvPr id="7" name="文字方塊 2">
            <a:extLst>
              <a:ext uri="{FF2B5EF4-FFF2-40B4-BE49-F238E27FC236}">
                <a16:creationId xmlns:a16="http://schemas.microsoft.com/office/drawing/2014/main" id="{AE74C48A-9939-3B3D-9F78-967489E8E2D4}"/>
              </a:ext>
            </a:extLst>
          </p:cNvPr>
          <p:cNvSpPr txBox="1"/>
          <p:nvPr/>
        </p:nvSpPr>
        <p:spPr>
          <a:xfrm>
            <a:off x="433329" y="1388766"/>
            <a:ext cx="282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Extract rows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矩形: 圓角 5">
            <a:extLst>
              <a:ext uri="{FF2B5EF4-FFF2-40B4-BE49-F238E27FC236}">
                <a16:creationId xmlns:a16="http://schemas.microsoft.com/office/drawing/2014/main" id="{506F89F1-F1CF-37DF-10D9-9282113A62EB}"/>
              </a:ext>
            </a:extLst>
          </p:cNvPr>
          <p:cNvSpPr/>
          <p:nvPr/>
        </p:nvSpPr>
        <p:spPr>
          <a:xfrm>
            <a:off x="3577606" y="3643956"/>
            <a:ext cx="7901162" cy="228600"/>
          </a:xfrm>
          <a:prstGeom prst="roundRect">
            <a:avLst/>
          </a:prstGeom>
          <a:noFill/>
          <a:ln w="28575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接點: 弧形 6">
            <a:extLst>
              <a:ext uri="{FF2B5EF4-FFF2-40B4-BE49-F238E27FC236}">
                <a16:creationId xmlns:a16="http://schemas.microsoft.com/office/drawing/2014/main" id="{A65DDE51-6221-A4C8-834C-5026432AD74F}"/>
              </a:ext>
            </a:extLst>
          </p:cNvPr>
          <p:cNvCxnSpPr>
            <a:cxnSpLocks/>
          </p:cNvCxnSpPr>
          <p:nvPr/>
        </p:nvCxnSpPr>
        <p:spPr>
          <a:xfrm flipV="1">
            <a:off x="3484245" y="2301240"/>
            <a:ext cx="3998595" cy="1642110"/>
          </a:xfrm>
          <a:prstGeom prst="curvedConnector3">
            <a:avLst>
              <a:gd name="adj1" fmla="val 60672"/>
            </a:avLst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7">
            <a:extLst>
              <a:ext uri="{FF2B5EF4-FFF2-40B4-BE49-F238E27FC236}">
                <a16:creationId xmlns:a16="http://schemas.microsoft.com/office/drawing/2014/main" id="{12D5176C-37B3-D632-CF80-D70B1C66AC91}"/>
              </a:ext>
            </a:extLst>
          </p:cNvPr>
          <p:cNvSpPr txBox="1"/>
          <p:nvPr/>
        </p:nvSpPr>
        <p:spPr>
          <a:xfrm>
            <a:off x="8930642" y="2255133"/>
            <a:ext cx="20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 Data</a:t>
            </a:r>
            <a:endParaRPr lang="zh-TW" altLang="en-US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3" name="直線接點 21">
            <a:extLst>
              <a:ext uri="{FF2B5EF4-FFF2-40B4-BE49-F238E27FC236}">
                <a16:creationId xmlns:a16="http://schemas.microsoft.com/office/drawing/2014/main" id="{4614DB3A-1BD4-D599-3F5B-08075503FF90}"/>
              </a:ext>
            </a:extLst>
          </p:cNvPr>
          <p:cNvCxnSpPr>
            <a:cxnSpLocks/>
          </p:cNvCxnSpPr>
          <p:nvPr/>
        </p:nvCxnSpPr>
        <p:spPr>
          <a:xfrm>
            <a:off x="8585907" y="2255135"/>
            <a:ext cx="918773" cy="0"/>
          </a:xfrm>
          <a:prstGeom prst="line">
            <a:avLst/>
          </a:prstGeom>
          <a:ln w="190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21">
            <a:extLst>
              <a:ext uri="{FF2B5EF4-FFF2-40B4-BE49-F238E27FC236}">
                <a16:creationId xmlns:a16="http://schemas.microsoft.com/office/drawing/2014/main" id="{CEBC3DF2-452F-CC92-EDBE-01026B70BE5C}"/>
              </a:ext>
            </a:extLst>
          </p:cNvPr>
          <p:cNvCxnSpPr>
            <a:cxnSpLocks/>
          </p:cNvCxnSpPr>
          <p:nvPr/>
        </p:nvCxnSpPr>
        <p:spPr>
          <a:xfrm>
            <a:off x="6955227" y="2255135"/>
            <a:ext cx="1076253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5">
            <a:extLst>
              <a:ext uri="{FF2B5EF4-FFF2-40B4-BE49-F238E27FC236}">
                <a16:creationId xmlns:a16="http://schemas.microsoft.com/office/drawing/2014/main" id="{E2FD9A45-42FA-A3B9-7CEF-3742DE05D6AB}"/>
              </a:ext>
            </a:extLst>
          </p:cNvPr>
          <p:cNvSpPr/>
          <p:nvPr/>
        </p:nvSpPr>
        <p:spPr>
          <a:xfrm>
            <a:off x="3360420" y="3943350"/>
            <a:ext cx="247650" cy="918210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4" name="接點: 弧形 6">
            <a:extLst>
              <a:ext uri="{FF2B5EF4-FFF2-40B4-BE49-F238E27FC236}">
                <a16:creationId xmlns:a16="http://schemas.microsoft.com/office/drawing/2014/main" id="{6533A030-37B6-D240-CD68-F8F854B736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0523" y="2733837"/>
            <a:ext cx="1342716" cy="477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7">
            <a:extLst>
              <a:ext uri="{FF2B5EF4-FFF2-40B4-BE49-F238E27FC236}">
                <a16:creationId xmlns:a16="http://schemas.microsoft.com/office/drawing/2014/main" id="{59BD0144-A3AF-428A-FD04-25B48692F99A}"/>
              </a:ext>
            </a:extLst>
          </p:cNvPr>
          <p:cNvSpPr txBox="1"/>
          <p:nvPr/>
        </p:nvSpPr>
        <p:spPr>
          <a:xfrm>
            <a:off x="7082248" y="2275404"/>
            <a:ext cx="94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Rows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38827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C91454-1EF9-4B27-7AD3-18AA11CB6C3A}"/>
              </a:ext>
            </a:extLst>
          </p:cNvPr>
          <p:cNvSpPr txBox="1"/>
          <p:nvPr/>
        </p:nvSpPr>
        <p:spPr>
          <a:xfrm>
            <a:off x="4337253" y="848753"/>
            <a:ext cx="283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en-US" altLang="zh-TW" sz="2400" b="1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en-US" altLang="zh-TW" sz="2400" b="1" kern="0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細明體" panose="02020509000000000000" pitchFamily="49" charset="-120"/>
                <a:cs typeface="細明體" panose="02020509000000000000" pitchFamily="49" charset="-120"/>
              </a:rPr>
              <a:t>Package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343548-A30C-E3C9-A080-8913410B0E03}"/>
              </a:ext>
            </a:extLst>
          </p:cNvPr>
          <p:cNvSpPr txBox="1"/>
          <p:nvPr/>
        </p:nvSpPr>
        <p:spPr>
          <a:xfrm>
            <a:off x="1893175" y="2092102"/>
            <a:ext cx="8405649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just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select(Data, </a:t>
            </a:r>
            <a:r>
              <a:rPr lang="en-US" altLang="zh-TW" sz="2400" kern="100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Variable_1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Variable_2, ……)</a:t>
            </a:r>
            <a:endParaRPr lang="zh-TW" altLang="zh-TW" sz="3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D3E613F-972B-2784-54C9-2338C51C487C}"/>
              </a:ext>
            </a:extLst>
          </p:cNvPr>
          <p:cNvSpPr txBox="1"/>
          <p:nvPr/>
        </p:nvSpPr>
        <p:spPr>
          <a:xfrm>
            <a:off x="1893175" y="2719717"/>
            <a:ext cx="6180880" cy="36933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 algn="just">
              <a:spcBef>
                <a:spcPts val="600"/>
              </a:spcBef>
              <a:spcAft>
                <a:spcPts val="600"/>
              </a:spcAft>
              <a:defRPr sz="2400" kern="100" spc="15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sz="1800" dirty="0"/>
              <a:t>select(</a:t>
            </a:r>
            <a:r>
              <a:rPr lang="en-US" altLang="zh-TW" sz="1800" dirty="0" err="1"/>
              <a:t>us_states</a:t>
            </a:r>
            <a:r>
              <a:rPr lang="en-US" altLang="zh-TW" sz="1800" dirty="0"/>
              <a:t>, NAME, REGION)</a:t>
            </a:r>
            <a:endParaRPr lang="zh-TW" altLang="zh-TW" sz="1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09B8BF-091D-5044-7877-5C4FFC77996A}"/>
              </a:ext>
            </a:extLst>
          </p:cNvPr>
          <p:cNvSpPr txBox="1"/>
          <p:nvPr/>
        </p:nvSpPr>
        <p:spPr>
          <a:xfrm>
            <a:off x="1893175" y="5433847"/>
            <a:ext cx="9021752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 algn="just">
              <a:spcBef>
                <a:spcPts val="600"/>
              </a:spcBef>
              <a:spcAft>
                <a:spcPts val="600"/>
              </a:spcAft>
              <a:defRPr sz="2400" kern="100" spc="15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mutate(Data, New_Variable_1 = </a:t>
            </a:r>
            <a:r>
              <a:rPr lang="en-US" altLang="zh-TW" dirty="0" err="1"/>
              <a:t>Equation_A</a:t>
            </a:r>
            <a:r>
              <a:rPr lang="en-US" altLang="zh-TW" dirty="0"/>
              <a:t>, ……)</a:t>
            </a:r>
            <a:endParaRPr lang="zh-TW" altLang="zh-TW" dirty="0"/>
          </a:p>
        </p:txBody>
      </p:sp>
      <p:sp>
        <p:nvSpPr>
          <p:cNvPr id="9" name="文字方塊 3">
            <a:extLst>
              <a:ext uri="{FF2B5EF4-FFF2-40B4-BE49-F238E27FC236}">
                <a16:creationId xmlns:a16="http://schemas.microsoft.com/office/drawing/2014/main" id="{D7AC5D16-10C5-191F-9A7E-39287A42DF57}"/>
              </a:ext>
            </a:extLst>
          </p:cNvPr>
          <p:cNvSpPr txBox="1"/>
          <p:nvPr/>
        </p:nvSpPr>
        <p:spPr>
          <a:xfrm>
            <a:off x="0" y="305294"/>
            <a:ext cx="2063385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Attributes</a:t>
            </a:r>
          </a:p>
        </p:txBody>
      </p:sp>
      <p:sp>
        <p:nvSpPr>
          <p:cNvPr id="12" name="文字方塊 2">
            <a:extLst>
              <a:ext uri="{FF2B5EF4-FFF2-40B4-BE49-F238E27FC236}">
                <a16:creationId xmlns:a16="http://schemas.microsoft.com/office/drawing/2014/main" id="{99EDC52E-BEAE-C758-20ED-E80CAA61B58C}"/>
              </a:ext>
            </a:extLst>
          </p:cNvPr>
          <p:cNvSpPr txBox="1"/>
          <p:nvPr/>
        </p:nvSpPr>
        <p:spPr>
          <a:xfrm>
            <a:off x="433330" y="1570979"/>
            <a:ext cx="4080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Extract vectors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E2F16A0F-9FAE-65BC-E722-72292243EE8F}"/>
              </a:ext>
            </a:extLst>
          </p:cNvPr>
          <p:cNvSpPr txBox="1"/>
          <p:nvPr/>
        </p:nvSpPr>
        <p:spPr>
          <a:xfrm>
            <a:off x="1893175" y="3897887"/>
            <a:ext cx="8405649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just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filter(</a:t>
            </a:r>
            <a:r>
              <a:rPr lang="en-US" altLang="zh-TW" sz="2400" kern="100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Data, Condition_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 </a:t>
            </a:r>
            <a:r>
              <a:rPr lang="en-US" altLang="zh-TW" sz="2400" kern="100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Condition_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……)</a:t>
            </a:r>
            <a:endParaRPr lang="zh-TW" altLang="zh-TW" sz="3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2">
            <a:extLst>
              <a:ext uri="{FF2B5EF4-FFF2-40B4-BE49-F238E27FC236}">
                <a16:creationId xmlns:a16="http://schemas.microsoft.com/office/drawing/2014/main" id="{DD68AAEA-C112-BD14-B14D-0157BBFC7BE2}"/>
              </a:ext>
            </a:extLst>
          </p:cNvPr>
          <p:cNvSpPr txBox="1"/>
          <p:nvPr/>
        </p:nvSpPr>
        <p:spPr>
          <a:xfrm>
            <a:off x="433329" y="3401841"/>
            <a:ext cx="566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Extract rows</a:t>
            </a:r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based on conditions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文字方塊 2">
            <a:extLst>
              <a:ext uri="{FF2B5EF4-FFF2-40B4-BE49-F238E27FC236}">
                <a16:creationId xmlns:a16="http://schemas.microsoft.com/office/drawing/2014/main" id="{2E44A997-EEAC-F381-7482-BDB156913252}"/>
              </a:ext>
            </a:extLst>
          </p:cNvPr>
          <p:cNvSpPr txBox="1"/>
          <p:nvPr/>
        </p:nvSpPr>
        <p:spPr>
          <a:xfrm>
            <a:off x="433329" y="4825580"/>
            <a:ext cx="566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Add new columns/attributes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7716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8D96837-EC39-60F6-58EE-7E452BA5D548}"/>
              </a:ext>
            </a:extLst>
          </p:cNvPr>
          <p:cNvSpPr txBox="1"/>
          <p:nvPr/>
        </p:nvSpPr>
        <p:spPr>
          <a:xfrm>
            <a:off x="2935855" y="442248"/>
            <a:ext cx="9022465" cy="627351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48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filter(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REGION=="West", total_pop_15&gt;5000000)</a:t>
            </a:r>
          </a:p>
          <a:p>
            <a:pPr indent="304800" latinLnBrk="1"/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=============================================================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Simple feature collection with </a:t>
            </a:r>
            <a:r>
              <a:rPr lang="en-US" altLang="zh-TW" sz="16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4 features and 6 fields</a:t>
            </a:r>
            <a:endParaRPr lang="zh-TW" altLang="zh-TW" sz="1600" kern="100" dirty="0">
              <a:solidFill>
                <a:srgbClr val="FF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-124.7042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31.33224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-102.0422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49.00236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Geodetic CRS:  NAD83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GEOID       NAME REGION            AREA total_pop_10 total_pop_15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  04    Arizona   West 295281.3 [km^2]      6246816   6641928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  08   Colorado   West 269573.1 [km^2]      4887061   5278906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  06 California   West 409747.1 [km^2]     36637290   3842146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  53 Washington   West 175436.0 [km^2]      6561297    6985464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                      geometry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MULTIPOLYGON (((-114.7196 3...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MULTIPOLYGON (((-109.0501 4...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MULTIPOLYGON (((-118.6034 3...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MULTIPOLYGON (((-122.7699 4...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E188FA80-ECB1-A514-7373-77B1439BEC6D}"/>
              </a:ext>
            </a:extLst>
          </p:cNvPr>
          <p:cNvSpPr txBox="1"/>
          <p:nvPr/>
        </p:nvSpPr>
        <p:spPr>
          <a:xfrm>
            <a:off x="0" y="305294"/>
            <a:ext cx="2063385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Attributes</a:t>
            </a:r>
          </a:p>
        </p:txBody>
      </p:sp>
      <p:cxnSp>
        <p:nvCxnSpPr>
          <p:cNvPr id="9" name="接點: 弧形 6">
            <a:extLst>
              <a:ext uri="{FF2B5EF4-FFF2-40B4-BE49-F238E27FC236}">
                <a16:creationId xmlns:a16="http://schemas.microsoft.com/office/drawing/2014/main" id="{B97B9F2A-8F60-3C2E-FE2E-276B45FEBA5D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448518" y="428222"/>
            <a:ext cx="1867358" cy="3900342"/>
          </a:xfrm>
          <a:prstGeom prst="curvedConnector2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21">
            <a:extLst>
              <a:ext uri="{FF2B5EF4-FFF2-40B4-BE49-F238E27FC236}">
                <a16:creationId xmlns:a16="http://schemas.microsoft.com/office/drawing/2014/main" id="{4C4CBE08-451C-929D-3A46-DFD03928F5DC}"/>
              </a:ext>
            </a:extLst>
          </p:cNvPr>
          <p:cNvCxnSpPr>
            <a:cxnSpLocks/>
          </p:cNvCxnSpPr>
          <p:nvPr/>
        </p:nvCxnSpPr>
        <p:spPr>
          <a:xfrm>
            <a:off x="6804756" y="1398609"/>
            <a:ext cx="1076253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7">
            <a:extLst>
              <a:ext uri="{FF2B5EF4-FFF2-40B4-BE49-F238E27FC236}">
                <a16:creationId xmlns:a16="http://schemas.microsoft.com/office/drawing/2014/main" id="{9C276985-C749-2945-302A-CB87FBECB5FB}"/>
              </a:ext>
            </a:extLst>
          </p:cNvPr>
          <p:cNvSpPr txBox="1"/>
          <p:nvPr/>
        </p:nvSpPr>
        <p:spPr>
          <a:xfrm>
            <a:off x="6931777" y="1418878"/>
            <a:ext cx="94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Rows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矩形: 圓角 5">
            <a:extLst>
              <a:ext uri="{FF2B5EF4-FFF2-40B4-BE49-F238E27FC236}">
                <a16:creationId xmlns:a16="http://schemas.microsoft.com/office/drawing/2014/main" id="{A27676DF-0105-AC29-A82B-D686BEF6FAE8}"/>
              </a:ext>
            </a:extLst>
          </p:cNvPr>
          <p:cNvSpPr/>
          <p:nvPr/>
        </p:nvSpPr>
        <p:spPr>
          <a:xfrm>
            <a:off x="3299049" y="3312072"/>
            <a:ext cx="265953" cy="146827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0909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D7CA9DB-47F4-0C41-5018-AC3BDBCB0C32}"/>
              </a:ext>
            </a:extLst>
          </p:cNvPr>
          <p:cNvSpPr txBox="1"/>
          <p:nvPr/>
        </p:nvSpPr>
        <p:spPr>
          <a:xfrm>
            <a:off x="2940230" y="690564"/>
            <a:ext cx="8951681" cy="598625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48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mutate(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total_pop_20=2*total_pop_15-total_pop_10)</a:t>
            </a:r>
          </a:p>
          <a:p>
            <a:pPr indent="304800" latinLnBrk="1"/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============================================================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Simple feature collection with 49 features and 7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-124.7042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24.55868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-66.9824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49.38436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Geodetic CRS:  NAD83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First 10 features: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GEOID       NAME     REGION             AREA    total_pop_10  total_pop_15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   01     Alabama    South 133709.27 [km^2]      4712651      4830620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   04     Arizona     West 295281.25 [km^2]      6246816      6641928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   08    Colorado     West 269573.06 [km^2]      4887061      5278906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   09 Connecticut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Norteast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12976.59 [km^2]      3545837      3593222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5     12     Florida    South 151052.01 [km^2]     18511620     19645772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                       geometry   total_pop_20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MULTIPOLYGON (((-88.20006 3...      4948589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MULTIPOLYGON (((-114.7196 3...      7037040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MULTIPOLYGON (((-109.0501 4...      5670751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MULTIPOLYGON (((-73.48731 4...      3640607</a:t>
            </a:r>
            <a:b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5  MULTIPOLYGON (((-81.81169 2...     20779924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E38E1C34-CBBA-08D7-2940-5629A917FC16}"/>
              </a:ext>
            </a:extLst>
          </p:cNvPr>
          <p:cNvSpPr txBox="1"/>
          <p:nvPr/>
        </p:nvSpPr>
        <p:spPr>
          <a:xfrm>
            <a:off x="0" y="305294"/>
            <a:ext cx="2063385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Attributes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6FCFF8-8C8C-00E8-E023-6ACDF2543847}"/>
              </a:ext>
            </a:extLst>
          </p:cNvPr>
          <p:cNvSpPr/>
          <p:nvPr/>
        </p:nvSpPr>
        <p:spPr>
          <a:xfrm>
            <a:off x="7269930" y="5102366"/>
            <a:ext cx="1677300" cy="1448905"/>
          </a:xfrm>
          <a:prstGeom prst="roundRect">
            <a:avLst>
              <a:gd name="adj" fmla="val 11521"/>
            </a:avLst>
          </a:prstGeom>
          <a:noFill/>
          <a:ln w="28575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6F8D2A96-E676-7FA5-81D1-619287E95898}"/>
              </a:ext>
            </a:extLst>
          </p:cNvPr>
          <p:cNvSpPr txBox="1"/>
          <p:nvPr/>
        </p:nvSpPr>
        <p:spPr>
          <a:xfrm>
            <a:off x="8933000" y="592726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New attributes/columns</a:t>
            </a:r>
            <a:endParaRPr lang="zh-TW" altLang="en-US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45893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A207954-777C-7FC0-1F82-18EFE7870795}"/>
              </a:ext>
            </a:extLst>
          </p:cNvPr>
          <p:cNvSpPr txBox="1"/>
          <p:nvPr/>
        </p:nvSpPr>
        <p:spPr>
          <a:xfrm>
            <a:off x="2060293" y="1117687"/>
            <a:ext cx="7824485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geom_sf_text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(label=NAME))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67640F-9A4D-18D9-5863-41115917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b="3650"/>
          <a:stretch/>
        </p:blipFill>
        <p:spPr bwMode="auto">
          <a:xfrm>
            <a:off x="2183758" y="2550011"/>
            <a:ext cx="7824484" cy="43079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5EE425B4-DE64-DC9A-1BF2-FA397D08ACF2}"/>
              </a:ext>
            </a:extLst>
          </p:cNvPr>
          <p:cNvSpPr txBox="1"/>
          <p:nvPr/>
        </p:nvSpPr>
        <p:spPr>
          <a:xfrm>
            <a:off x="0" y="305294"/>
            <a:ext cx="2864887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Labels on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F612B-1F27-3895-0F41-AD93A71B3CE8}"/>
              </a:ext>
            </a:extLst>
          </p:cNvPr>
          <p:cNvSpPr txBox="1"/>
          <p:nvPr/>
        </p:nvSpPr>
        <p:spPr>
          <a:xfrm>
            <a:off x="9116627" y="4087443"/>
            <a:ext cx="2539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Overlapping!!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90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5B16CE-7FFB-9585-92E4-FD9654945431}"/>
              </a:ext>
            </a:extLst>
          </p:cNvPr>
          <p:cNvSpPr txBox="1"/>
          <p:nvPr/>
        </p:nvSpPr>
        <p:spPr>
          <a:xfrm>
            <a:off x="2921199" y="1907586"/>
            <a:ext cx="634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How to deal with overlapping?</a:t>
            </a:r>
            <a:endParaRPr lang="zh-TW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FCEF5B-6669-DF47-3F87-576CD468B767}"/>
              </a:ext>
            </a:extLst>
          </p:cNvPr>
          <p:cNvSpPr txBox="1"/>
          <p:nvPr/>
        </p:nvSpPr>
        <p:spPr>
          <a:xfrm>
            <a:off x="2096947" y="3243302"/>
            <a:ext cx="7998106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::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install_github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yutannihilation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ggsflabel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ggsflabel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DF175D-FE13-D0FA-1389-BFD15AE43629}"/>
              </a:ext>
            </a:extLst>
          </p:cNvPr>
          <p:cNvSpPr txBox="1"/>
          <p:nvPr/>
        </p:nvSpPr>
        <p:spPr>
          <a:xfrm>
            <a:off x="2921199" y="2455407"/>
            <a:ext cx="6072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Install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and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load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ggsflabel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packages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3">
            <a:extLst>
              <a:ext uri="{FF2B5EF4-FFF2-40B4-BE49-F238E27FC236}">
                <a16:creationId xmlns:a16="http://schemas.microsoft.com/office/drawing/2014/main" id="{2EBAE022-A9F4-FF09-431B-CE1A5DCBFBA7}"/>
              </a:ext>
            </a:extLst>
          </p:cNvPr>
          <p:cNvSpPr txBox="1"/>
          <p:nvPr/>
        </p:nvSpPr>
        <p:spPr>
          <a:xfrm>
            <a:off x="0" y="305294"/>
            <a:ext cx="2864887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Labels on Map</a:t>
            </a:r>
          </a:p>
        </p:txBody>
      </p:sp>
    </p:spTree>
    <p:extLst>
      <p:ext uri="{BB962C8B-B14F-4D97-AF65-F5344CB8AC3E}">
        <p14:creationId xmlns:p14="http://schemas.microsoft.com/office/powerpoint/2010/main" val="2541836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1B2980-A7CA-D198-FB6E-66632D05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9"/>
          <a:stretch/>
        </p:blipFill>
        <p:spPr>
          <a:xfrm>
            <a:off x="4010098" y="22413"/>
            <a:ext cx="7372343" cy="29544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BA17AB0-5922-6AAA-16BC-4030BC73D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"/>
          <a:stretch/>
        </p:blipFill>
        <p:spPr>
          <a:xfrm>
            <a:off x="731751" y="3098756"/>
            <a:ext cx="5544161" cy="37132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50C91AA-4AFD-222C-3E8E-81B403575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940" y="3094692"/>
            <a:ext cx="4233374" cy="3626782"/>
          </a:xfrm>
          <a:prstGeom prst="rect">
            <a:avLst/>
          </a:prstGeom>
        </p:spPr>
      </p:pic>
      <p:sp>
        <p:nvSpPr>
          <p:cNvPr id="2" name="文字方塊 5">
            <a:extLst>
              <a:ext uri="{FF2B5EF4-FFF2-40B4-BE49-F238E27FC236}">
                <a16:creationId xmlns:a16="http://schemas.microsoft.com/office/drawing/2014/main" id="{C1557462-688E-14AA-C06F-C032C0B590D7}"/>
              </a:ext>
            </a:extLst>
          </p:cNvPr>
          <p:cNvSpPr txBox="1"/>
          <p:nvPr/>
        </p:nvSpPr>
        <p:spPr>
          <a:xfrm>
            <a:off x="0" y="305294"/>
            <a:ext cx="256833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Introduction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文字方塊 7">
            <a:extLst>
              <a:ext uri="{FF2B5EF4-FFF2-40B4-BE49-F238E27FC236}">
                <a16:creationId xmlns:a16="http://schemas.microsoft.com/office/drawing/2014/main" id="{62E820C6-2AB1-E1D8-F50E-41D353D67223}"/>
              </a:ext>
            </a:extLst>
          </p:cNvPr>
          <p:cNvSpPr txBox="1"/>
          <p:nvPr/>
        </p:nvSpPr>
        <p:spPr>
          <a:xfrm>
            <a:off x="419046" y="2263695"/>
            <a:ext cx="406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Application in Public Health</a:t>
            </a:r>
          </a:p>
        </p:txBody>
      </p:sp>
      <p:sp>
        <p:nvSpPr>
          <p:cNvPr id="6" name="文字方塊 7">
            <a:extLst>
              <a:ext uri="{FF2B5EF4-FFF2-40B4-BE49-F238E27FC236}">
                <a16:creationId xmlns:a16="http://schemas.microsoft.com/office/drawing/2014/main" id="{4245A8B5-F032-27F0-21C7-1DFB327B56E2}"/>
              </a:ext>
            </a:extLst>
          </p:cNvPr>
          <p:cNvSpPr txBox="1"/>
          <p:nvPr/>
        </p:nvSpPr>
        <p:spPr>
          <a:xfrm>
            <a:off x="363034" y="178136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GIS Application 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64509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722AFC-471E-560F-1E0E-B9D8AAAE67F7}"/>
              </a:ext>
            </a:extLst>
          </p:cNvPr>
          <p:cNvSpPr txBox="1"/>
          <p:nvPr/>
        </p:nvSpPr>
        <p:spPr>
          <a:xfrm>
            <a:off x="1033875" y="1221860"/>
            <a:ext cx="10124248" cy="170816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geom_sf_text_repel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(label=NAME),</a:t>
            </a:r>
          </a:p>
          <a:p>
            <a:pPr indent="306070" latinLnBrk="1">
              <a:spcAft>
                <a:spcPts val="1000"/>
              </a:spcAft>
            </a:pPr>
            <a:r>
              <a:rPr lang="zh-TW" altLang="en-US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nudge_x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=-0.1,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nudge_y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=0.4, size=4, color="blue")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A68384-3D56-7F1D-1454-1E5AA895BA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b="3650"/>
          <a:stretch/>
        </p:blipFill>
        <p:spPr bwMode="auto">
          <a:xfrm>
            <a:off x="2633726" y="3039979"/>
            <a:ext cx="6924547" cy="3818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8B9698D2-4FDC-E4AB-651B-59049B61CE6E}"/>
              </a:ext>
            </a:extLst>
          </p:cNvPr>
          <p:cNvSpPr txBox="1"/>
          <p:nvPr/>
        </p:nvSpPr>
        <p:spPr>
          <a:xfrm>
            <a:off x="0" y="305294"/>
            <a:ext cx="2864887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Labels on Map</a:t>
            </a:r>
          </a:p>
        </p:txBody>
      </p:sp>
    </p:spTree>
    <p:extLst>
      <p:ext uri="{BB962C8B-B14F-4D97-AF65-F5344CB8AC3E}">
        <p14:creationId xmlns:p14="http://schemas.microsoft.com/office/powerpoint/2010/main" val="3412612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8F84AAB-F70B-C2DD-B570-FD8A80A68EF6}"/>
              </a:ext>
            </a:extLst>
          </p:cNvPr>
          <p:cNvSpPr txBox="1"/>
          <p:nvPr/>
        </p:nvSpPr>
        <p:spPr>
          <a:xfrm>
            <a:off x="5231752" y="4595493"/>
            <a:ext cx="5490257" cy="178510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size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Variable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2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linewidth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Variable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2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color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Variable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2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fill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Variable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2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845437C3-7BB2-25EB-9185-BB9B187A4444}"/>
              </a:ext>
            </a:extLst>
          </p:cNvPr>
          <p:cNvSpPr txBox="1"/>
          <p:nvPr/>
        </p:nvSpPr>
        <p:spPr>
          <a:xfrm>
            <a:off x="0" y="305294"/>
            <a:ext cx="7100021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&amp;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Graduated Symbol Map</a:t>
            </a:r>
          </a:p>
        </p:txBody>
      </p:sp>
      <p:graphicFrame>
        <p:nvGraphicFramePr>
          <p:cNvPr id="6" name="表格 8">
            <a:extLst>
              <a:ext uri="{FF2B5EF4-FFF2-40B4-BE49-F238E27FC236}">
                <a16:creationId xmlns:a16="http://schemas.microsoft.com/office/drawing/2014/main" id="{D21B80C4-1C8B-DF8F-C26E-4FD27734D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560438"/>
              </p:ext>
            </p:extLst>
          </p:nvPr>
        </p:nvGraphicFramePr>
        <p:xfrm>
          <a:off x="522962" y="3288586"/>
          <a:ext cx="4401643" cy="317499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12087">
                  <a:extLst>
                    <a:ext uri="{9D8B030D-6E8A-4147-A177-3AD203B41FA5}">
                      <a16:colId xmlns:a16="http://schemas.microsoft.com/office/drawing/2014/main" val="260182537"/>
                    </a:ext>
                  </a:extLst>
                </a:gridCol>
                <a:gridCol w="803910">
                  <a:extLst>
                    <a:ext uri="{9D8B030D-6E8A-4147-A177-3AD203B41FA5}">
                      <a16:colId xmlns:a16="http://schemas.microsoft.com/office/drawing/2014/main" val="1017621505"/>
                    </a:ext>
                  </a:extLst>
                </a:gridCol>
                <a:gridCol w="700723">
                  <a:extLst>
                    <a:ext uri="{9D8B030D-6E8A-4147-A177-3AD203B41FA5}">
                      <a16:colId xmlns:a16="http://schemas.microsoft.com/office/drawing/2014/main" val="888848600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1060279412"/>
                    </a:ext>
                  </a:extLst>
                </a:gridCol>
              </a:tblGrid>
              <a:tr h="377976"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Parameter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Geometry Applied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4218686"/>
                  </a:ext>
                </a:extLst>
              </a:tr>
              <a:tr h="3779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Point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Line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Polygon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094216"/>
                  </a:ext>
                </a:extLst>
              </a:tr>
              <a:tr h="377976"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X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X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904283"/>
                  </a:ext>
                </a:extLst>
              </a:tr>
              <a:tr h="680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linewidth=</a:t>
                      </a:r>
                      <a:endParaRPr lang="zh-TW" alt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X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V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V </a:t>
                      </a:r>
                      <a:r>
                        <a:rPr kumimoji="0" lang="en-US" altLang="zh-TW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(border</a:t>
                      </a:r>
                      <a:r>
                        <a:rPr kumimoji="0" lang="en-US" altLang="zh-TW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886608"/>
                  </a:ext>
                </a:extLst>
              </a:tr>
              <a:tr h="680357"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 </a:t>
                      </a:r>
                      <a:r>
                        <a:rPr lang="en-US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border</a:t>
                      </a: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995274"/>
                  </a:ext>
                </a:extLst>
              </a:tr>
              <a:tr h="680357"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fill=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X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X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545120"/>
                  </a:ext>
                </a:extLst>
              </a:tr>
            </a:tbl>
          </a:graphicData>
        </a:graphic>
      </p:graphicFrame>
      <p:sp>
        <p:nvSpPr>
          <p:cNvPr id="7" name="文字方塊 5">
            <a:extLst>
              <a:ext uri="{FF2B5EF4-FFF2-40B4-BE49-F238E27FC236}">
                <a16:creationId xmlns:a16="http://schemas.microsoft.com/office/drawing/2014/main" id="{AA14A2FC-4441-E5AB-86E8-0FF8B1A3F109}"/>
              </a:ext>
            </a:extLst>
          </p:cNvPr>
          <p:cNvSpPr txBox="1"/>
          <p:nvPr/>
        </p:nvSpPr>
        <p:spPr>
          <a:xfrm>
            <a:off x="5231752" y="3267337"/>
            <a:ext cx="570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Argument settings within </a:t>
            </a:r>
            <a:r>
              <a:rPr lang="en-US" altLang="zh-TW" sz="2000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aes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(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aes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thetics) allow the mapping of variables to visual properties.</a:t>
            </a:r>
            <a:endParaRPr lang="zh-TW" altLang="en-US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5">
            <a:extLst>
              <a:ext uri="{FF2B5EF4-FFF2-40B4-BE49-F238E27FC236}">
                <a16:creationId xmlns:a16="http://schemas.microsoft.com/office/drawing/2014/main" id="{F2CC250D-7DC1-CF51-6292-6DD277F3678C}"/>
              </a:ext>
            </a:extLst>
          </p:cNvPr>
          <p:cNvSpPr txBox="1"/>
          <p:nvPr/>
        </p:nvSpPr>
        <p:spPr>
          <a:xfrm>
            <a:off x="499475" y="1240719"/>
            <a:ext cx="1827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</a:t>
            </a:r>
          </a:p>
        </p:txBody>
      </p:sp>
      <p:sp>
        <p:nvSpPr>
          <p:cNvPr id="13" name="文字方塊 5">
            <a:extLst>
              <a:ext uri="{FF2B5EF4-FFF2-40B4-BE49-F238E27FC236}">
                <a16:creationId xmlns:a16="http://schemas.microsoft.com/office/drawing/2014/main" id="{253B49AF-7A6B-4C7D-3F91-A7494C18C73B}"/>
              </a:ext>
            </a:extLst>
          </p:cNvPr>
          <p:cNvSpPr txBox="1"/>
          <p:nvPr/>
        </p:nvSpPr>
        <p:spPr>
          <a:xfrm>
            <a:off x="5527054" y="1240719"/>
            <a:ext cx="2680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Graduated Symbol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14754-E237-8A35-9025-8378DAC4CF1E}"/>
              </a:ext>
            </a:extLst>
          </p:cNvPr>
          <p:cNvSpPr/>
          <p:nvPr/>
        </p:nvSpPr>
        <p:spPr>
          <a:xfrm>
            <a:off x="3050198" y="1240719"/>
            <a:ext cx="400110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5A9F85-C2AF-F56B-147E-71B3CF37818C}"/>
              </a:ext>
            </a:extLst>
          </p:cNvPr>
          <p:cNvSpPr/>
          <p:nvPr/>
        </p:nvSpPr>
        <p:spPr>
          <a:xfrm>
            <a:off x="3450308" y="1240719"/>
            <a:ext cx="40011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41BC9B-0B4F-C012-6290-6DC6B55FF01D}"/>
              </a:ext>
            </a:extLst>
          </p:cNvPr>
          <p:cNvSpPr/>
          <p:nvPr/>
        </p:nvSpPr>
        <p:spPr>
          <a:xfrm>
            <a:off x="3850418" y="1240719"/>
            <a:ext cx="40011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9F807D-539A-F095-F5D2-E9FB286F11BC}"/>
              </a:ext>
            </a:extLst>
          </p:cNvPr>
          <p:cNvSpPr/>
          <p:nvPr/>
        </p:nvSpPr>
        <p:spPr>
          <a:xfrm>
            <a:off x="4250528" y="1240719"/>
            <a:ext cx="40011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574B8B-2EAA-DC10-76DD-8D9742148432}"/>
              </a:ext>
            </a:extLst>
          </p:cNvPr>
          <p:cNvSpPr/>
          <p:nvPr/>
        </p:nvSpPr>
        <p:spPr>
          <a:xfrm>
            <a:off x="3050198" y="1640829"/>
            <a:ext cx="400110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1E3054-F04D-346D-BE7A-7005B560FCBA}"/>
              </a:ext>
            </a:extLst>
          </p:cNvPr>
          <p:cNvSpPr/>
          <p:nvPr/>
        </p:nvSpPr>
        <p:spPr>
          <a:xfrm>
            <a:off x="3450308" y="1640829"/>
            <a:ext cx="400110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56D05-DD7F-44A9-92F3-E13702386EE7}"/>
              </a:ext>
            </a:extLst>
          </p:cNvPr>
          <p:cNvSpPr/>
          <p:nvPr/>
        </p:nvSpPr>
        <p:spPr>
          <a:xfrm>
            <a:off x="3850418" y="1640829"/>
            <a:ext cx="40011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1194C3-E96D-1747-3C16-FC0F658CC8ED}"/>
              </a:ext>
            </a:extLst>
          </p:cNvPr>
          <p:cNvSpPr/>
          <p:nvPr/>
        </p:nvSpPr>
        <p:spPr>
          <a:xfrm>
            <a:off x="4250528" y="1640829"/>
            <a:ext cx="40011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398BD9-850B-774E-1E6F-E8037319C862}"/>
              </a:ext>
            </a:extLst>
          </p:cNvPr>
          <p:cNvSpPr/>
          <p:nvPr/>
        </p:nvSpPr>
        <p:spPr>
          <a:xfrm>
            <a:off x="3050198" y="2040939"/>
            <a:ext cx="400110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82DD71-84ED-2365-0F48-6679E793F0C7}"/>
              </a:ext>
            </a:extLst>
          </p:cNvPr>
          <p:cNvSpPr/>
          <p:nvPr/>
        </p:nvSpPr>
        <p:spPr>
          <a:xfrm>
            <a:off x="3450308" y="2040939"/>
            <a:ext cx="400110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D68AA8-227D-6B4B-4460-0E6BCA3C745F}"/>
              </a:ext>
            </a:extLst>
          </p:cNvPr>
          <p:cNvSpPr/>
          <p:nvPr/>
        </p:nvSpPr>
        <p:spPr>
          <a:xfrm>
            <a:off x="3850418" y="2040939"/>
            <a:ext cx="40011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FDE55C-322A-8418-8563-74542308166D}"/>
              </a:ext>
            </a:extLst>
          </p:cNvPr>
          <p:cNvSpPr/>
          <p:nvPr/>
        </p:nvSpPr>
        <p:spPr>
          <a:xfrm>
            <a:off x="4250528" y="2040939"/>
            <a:ext cx="400110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CDF82B-4636-EA84-A1EE-F800619E8508}"/>
              </a:ext>
            </a:extLst>
          </p:cNvPr>
          <p:cNvSpPr/>
          <p:nvPr/>
        </p:nvSpPr>
        <p:spPr>
          <a:xfrm>
            <a:off x="3050198" y="2441049"/>
            <a:ext cx="400110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1A0097-849A-4ABE-006E-8820FBF14B93}"/>
              </a:ext>
            </a:extLst>
          </p:cNvPr>
          <p:cNvSpPr/>
          <p:nvPr/>
        </p:nvSpPr>
        <p:spPr>
          <a:xfrm>
            <a:off x="3450308" y="2441049"/>
            <a:ext cx="400110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21FA5C-FFDD-2F05-591B-7D0B971B9A08}"/>
              </a:ext>
            </a:extLst>
          </p:cNvPr>
          <p:cNvSpPr/>
          <p:nvPr/>
        </p:nvSpPr>
        <p:spPr>
          <a:xfrm>
            <a:off x="3850418" y="2441049"/>
            <a:ext cx="40011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459F5B-BC5C-BF04-ADBB-8E10BF547529}"/>
              </a:ext>
            </a:extLst>
          </p:cNvPr>
          <p:cNvSpPr/>
          <p:nvPr/>
        </p:nvSpPr>
        <p:spPr>
          <a:xfrm>
            <a:off x="4250528" y="2441049"/>
            <a:ext cx="400110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558E26-CD4E-8F6E-94AB-58489A8694D1}"/>
              </a:ext>
            </a:extLst>
          </p:cNvPr>
          <p:cNvSpPr/>
          <p:nvPr/>
        </p:nvSpPr>
        <p:spPr>
          <a:xfrm>
            <a:off x="8912254" y="2442249"/>
            <a:ext cx="400109" cy="40010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CC40E9-5165-A344-A172-9214212C0AF5}"/>
              </a:ext>
            </a:extLst>
          </p:cNvPr>
          <p:cNvSpPr/>
          <p:nvPr/>
        </p:nvSpPr>
        <p:spPr>
          <a:xfrm>
            <a:off x="9754389" y="2081193"/>
            <a:ext cx="306935" cy="3069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EE2292-2C60-3025-90BB-048547F5E983}"/>
              </a:ext>
            </a:extLst>
          </p:cNvPr>
          <p:cNvSpPr/>
          <p:nvPr/>
        </p:nvSpPr>
        <p:spPr>
          <a:xfrm>
            <a:off x="8554060" y="1674493"/>
            <a:ext cx="306935" cy="3069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639293F-4530-C7D9-67B8-6178C96D6B42}"/>
              </a:ext>
            </a:extLst>
          </p:cNvPr>
          <p:cNvSpPr/>
          <p:nvPr/>
        </p:nvSpPr>
        <p:spPr>
          <a:xfrm>
            <a:off x="8554060" y="1280454"/>
            <a:ext cx="306935" cy="3069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6E31DEB-962E-EDE8-9D96-31CD1F56D48A}"/>
              </a:ext>
            </a:extLst>
          </p:cNvPr>
          <p:cNvSpPr/>
          <p:nvPr/>
        </p:nvSpPr>
        <p:spPr>
          <a:xfrm>
            <a:off x="8554060" y="2488664"/>
            <a:ext cx="306935" cy="3069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1E56F71-1074-3962-C9F8-EF37CC97D45F}"/>
              </a:ext>
            </a:extLst>
          </p:cNvPr>
          <p:cNvSpPr/>
          <p:nvPr/>
        </p:nvSpPr>
        <p:spPr>
          <a:xfrm>
            <a:off x="8579461" y="2100450"/>
            <a:ext cx="255664" cy="255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509F579-1987-59C1-B61E-A8FDAD775A93}"/>
              </a:ext>
            </a:extLst>
          </p:cNvPr>
          <p:cNvSpPr/>
          <p:nvPr/>
        </p:nvSpPr>
        <p:spPr>
          <a:xfrm>
            <a:off x="8984476" y="2100450"/>
            <a:ext cx="255664" cy="255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ECA6B6-3CD3-AE02-EEF9-0AD0F35D6D78}"/>
              </a:ext>
            </a:extLst>
          </p:cNvPr>
          <p:cNvSpPr/>
          <p:nvPr/>
        </p:nvSpPr>
        <p:spPr>
          <a:xfrm>
            <a:off x="8984476" y="1700340"/>
            <a:ext cx="255664" cy="255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043F26A-AE69-CE67-CD86-2D9CFA737ED7}"/>
              </a:ext>
            </a:extLst>
          </p:cNvPr>
          <p:cNvSpPr/>
          <p:nvPr/>
        </p:nvSpPr>
        <p:spPr>
          <a:xfrm>
            <a:off x="9792642" y="1700340"/>
            <a:ext cx="255664" cy="255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29B233E-C0B3-BEDE-90AA-9FD8991B1F67}"/>
              </a:ext>
            </a:extLst>
          </p:cNvPr>
          <p:cNvSpPr/>
          <p:nvPr/>
        </p:nvSpPr>
        <p:spPr>
          <a:xfrm>
            <a:off x="9428303" y="1349804"/>
            <a:ext cx="168234" cy="16823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CA34BA3-E45E-B3D7-FA47-CA97B4A23507}"/>
              </a:ext>
            </a:extLst>
          </p:cNvPr>
          <p:cNvSpPr/>
          <p:nvPr/>
        </p:nvSpPr>
        <p:spPr>
          <a:xfrm>
            <a:off x="9028193" y="1349804"/>
            <a:ext cx="168234" cy="16823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1F279B-63B3-FF39-B9BF-509EC557450E}"/>
              </a:ext>
            </a:extLst>
          </p:cNvPr>
          <p:cNvSpPr/>
          <p:nvPr/>
        </p:nvSpPr>
        <p:spPr>
          <a:xfrm>
            <a:off x="9854137" y="1394675"/>
            <a:ext cx="103667" cy="10366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C000A7-C8EA-4CE8-D87B-9FE67930DA85}"/>
              </a:ext>
            </a:extLst>
          </p:cNvPr>
          <p:cNvSpPr/>
          <p:nvPr/>
        </p:nvSpPr>
        <p:spPr>
          <a:xfrm>
            <a:off x="9456358" y="1785108"/>
            <a:ext cx="103667" cy="10366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792B19F-FAD7-3723-670B-338490419AD9}"/>
              </a:ext>
            </a:extLst>
          </p:cNvPr>
          <p:cNvSpPr/>
          <p:nvPr/>
        </p:nvSpPr>
        <p:spPr>
          <a:xfrm>
            <a:off x="9456358" y="2182826"/>
            <a:ext cx="103667" cy="10366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D230AFD-054B-8E6C-66A4-39173D88BB8E}"/>
              </a:ext>
            </a:extLst>
          </p:cNvPr>
          <p:cNvSpPr/>
          <p:nvPr/>
        </p:nvSpPr>
        <p:spPr>
          <a:xfrm>
            <a:off x="9712473" y="2444779"/>
            <a:ext cx="400109" cy="40010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CC0EFB6-0891-FDAA-B1FE-9B6A54231149}"/>
              </a:ext>
            </a:extLst>
          </p:cNvPr>
          <p:cNvSpPr/>
          <p:nvPr/>
        </p:nvSpPr>
        <p:spPr>
          <a:xfrm>
            <a:off x="9456358" y="2623172"/>
            <a:ext cx="103667" cy="10366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文字方塊 5">
            <a:extLst>
              <a:ext uri="{FF2B5EF4-FFF2-40B4-BE49-F238E27FC236}">
                <a16:creationId xmlns:a16="http://schemas.microsoft.com/office/drawing/2014/main" id="{DDE35990-48BB-C4D3-294E-DE721C5E2238}"/>
              </a:ext>
            </a:extLst>
          </p:cNvPr>
          <p:cNvSpPr txBox="1"/>
          <p:nvPr/>
        </p:nvSpPr>
        <p:spPr>
          <a:xfrm>
            <a:off x="516477" y="1680677"/>
            <a:ext cx="24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Often used in polygon</a:t>
            </a:r>
          </a:p>
        </p:txBody>
      </p:sp>
      <p:sp>
        <p:nvSpPr>
          <p:cNvPr id="59" name="文字方塊 5">
            <a:extLst>
              <a:ext uri="{FF2B5EF4-FFF2-40B4-BE49-F238E27FC236}">
                <a16:creationId xmlns:a16="http://schemas.microsoft.com/office/drawing/2014/main" id="{FB159A01-F874-76B2-AC6B-7BB1CE64ED94}"/>
              </a:ext>
            </a:extLst>
          </p:cNvPr>
          <p:cNvSpPr txBox="1"/>
          <p:nvPr/>
        </p:nvSpPr>
        <p:spPr>
          <a:xfrm>
            <a:off x="5527054" y="1680677"/>
            <a:ext cx="294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Often used in point or line</a:t>
            </a:r>
          </a:p>
        </p:txBody>
      </p:sp>
    </p:spTree>
    <p:extLst>
      <p:ext uri="{BB962C8B-B14F-4D97-AF65-F5344CB8AC3E}">
        <p14:creationId xmlns:p14="http://schemas.microsoft.com/office/powerpoint/2010/main" val="2199034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C66F36-AEE2-3E23-8F71-45DFEEF3A3CA}"/>
              </a:ext>
            </a:extLst>
          </p:cNvPr>
          <p:cNvSpPr txBox="1"/>
          <p:nvPr/>
        </p:nvSpPr>
        <p:spPr>
          <a:xfrm>
            <a:off x="1986987" y="1401731"/>
            <a:ext cx="7886217" cy="83612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fill=total_pop_15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16EA3C-790E-E5C4-E467-28A668671E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 r="1013" b="9246"/>
          <a:stretch/>
        </p:blipFill>
        <p:spPr bwMode="auto">
          <a:xfrm>
            <a:off x="2101287" y="2409363"/>
            <a:ext cx="8538298" cy="41433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753D413-4546-8011-0709-6687A45EB99A}"/>
              </a:ext>
            </a:extLst>
          </p:cNvPr>
          <p:cNvSpPr txBox="1"/>
          <p:nvPr/>
        </p:nvSpPr>
        <p:spPr>
          <a:xfrm>
            <a:off x="9674866" y="5120256"/>
            <a:ext cx="2184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* 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Default:</a:t>
            </a:r>
          </a:p>
          <a:p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Low-value 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Dark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High-value 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sym typeface="Wingdings" panose="05000000000000000000" pitchFamily="2" charset="2"/>
              </a:rPr>
              <a:t> Light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3">
            <a:extLst>
              <a:ext uri="{FF2B5EF4-FFF2-40B4-BE49-F238E27FC236}">
                <a16:creationId xmlns:a16="http://schemas.microsoft.com/office/drawing/2014/main" id="{713F216C-CDD2-2969-0611-68DDE975098A}"/>
              </a:ext>
            </a:extLst>
          </p:cNvPr>
          <p:cNvSpPr txBox="1"/>
          <p:nvPr/>
        </p:nvSpPr>
        <p:spPr>
          <a:xfrm>
            <a:off x="0" y="305294"/>
            <a:ext cx="5214889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 Map (Numeric)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9C6A5-2DEE-F928-09B1-3BC153FEC670}"/>
              </a:ext>
            </a:extLst>
          </p:cNvPr>
          <p:cNvSpPr txBox="1"/>
          <p:nvPr/>
        </p:nvSpPr>
        <p:spPr>
          <a:xfrm>
            <a:off x="9674866" y="6062027"/>
            <a:ext cx="197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NOT</a:t>
            </a:r>
            <a:r>
              <a:rPr lang="zh-TW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Georgia" panose="02040502050405020303" pitchFamily="18" charset="0"/>
              </a:rPr>
              <a:t>intuitive</a:t>
            </a:r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!!</a:t>
            </a:r>
            <a:endParaRPr lang="en-GB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3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36CC21-C2F9-B100-E41C-21E2D177A9BB}"/>
              </a:ext>
            </a:extLst>
          </p:cNvPr>
          <p:cNvSpPr txBox="1"/>
          <p:nvPr/>
        </p:nvSpPr>
        <p:spPr>
          <a:xfrm>
            <a:off x="1986987" y="1309133"/>
            <a:ext cx="7886217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(fill=total_pop_15))+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scale_fill_continuous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(low="#D2E9FF", high="#004B97")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DC41F1-5F0E-2685-13B2-7F0E7126B9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3" b="8760"/>
          <a:stretch/>
        </p:blipFill>
        <p:spPr bwMode="auto">
          <a:xfrm>
            <a:off x="2250215" y="2611011"/>
            <a:ext cx="8058317" cy="3941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字方塊 3">
            <a:extLst>
              <a:ext uri="{FF2B5EF4-FFF2-40B4-BE49-F238E27FC236}">
                <a16:creationId xmlns:a16="http://schemas.microsoft.com/office/drawing/2014/main" id="{7AF01806-DA73-64B7-15DC-65FF8A4FFCA6}"/>
              </a:ext>
            </a:extLst>
          </p:cNvPr>
          <p:cNvSpPr txBox="1"/>
          <p:nvPr/>
        </p:nvSpPr>
        <p:spPr>
          <a:xfrm>
            <a:off x="0" y="305294"/>
            <a:ext cx="5214889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 Map (Numeric)</a:t>
            </a:r>
          </a:p>
        </p:txBody>
      </p:sp>
    </p:spTree>
    <p:extLst>
      <p:ext uri="{BB962C8B-B14F-4D97-AF65-F5344CB8AC3E}">
        <p14:creationId xmlns:p14="http://schemas.microsoft.com/office/powerpoint/2010/main" val="2447452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744EC7-5924-646C-BA91-12D34413A83C}"/>
              </a:ext>
            </a:extLst>
          </p:cNvPr>
          <p:cNvSpPr txBox="1"/>
          <p:nvPr/>
        </p:nvSpPr>
        <p:spPr>
          <a:xfrm>
            <a:off x="1813367" y="1309133"/>
            <a:ext cx="8754319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(fill=total_pop_15))+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direction=1)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F8FFD7-11AF-9535-E20F-CEBB375A5A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9" b="10949"/>
          <a:stretch/>
        </p:blipFill>
        <p:spPr bwMode="auto">
          <a:xfrm>
            <a:off x="2089127" y="2720437"/>
            <a:ext cx="8478559" cy="3969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字方塊 3">
            <a:extLst>
              <a:ext uri="{FF2B5EF4-FFF2-40B4-BE49-F238E27FC236}">
                <a16:creationId xmlns:a16="http://schemas.microsoft.com/office/drawing/2014/main" id="{627E2611-7FB3-2F32-4D03-DA9B2CFE8113}"/>
              </a:ext>
            </a:extLst>
          </p:cNvPr>
          <p:cNvSpPr txBox="1"/>
          <p:nvPr/>
        </p:nvSpPr>
        <p:spPr>
          <a:xfrm>
            <a:off x="0" y="305294"/>
            <a:ext cx="5214889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 Map (Numeric)</a:t>
            </a:r>
          </a:p>
        </p:txBody>
      </p:sp>
    </p:spTree>
    <p:extLst>
      <p:ext uri="{BB962C8B-B14F-4D97-AF65-F5344CB8AC3E}">
        <p14:creationId xmlns:p14="http://schemas.microsoft.com/office/powerpoint/2010/main" val="324076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4D3107-AF8C-12C5-815F-119A1673A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8" r="3264" b="8860"/>
          <a:stretch/>
        </p:blipFill>
        <p:spPr>
          <a:xfrm>
            <a:off x="5271781" y="0"/>
            <a:ext cx="6920219" cy="685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08D5CC-1AF3-598D-7CFA-319D007CA6D3}"/>
              </a:ext>
            </a:extLst>
          </p:cNvPr>
          <p:cNvSpPr txBox="1"/>
          <p:nvPr/>
        </p:nvSpPr>
        <p:spPr>
          <a:xfrm>
            <a:off x="10598734" y="136526"/>
            <a:ext cx="149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Palette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9B2E4A-890D-248E-828A-8E6BB1F87E33}"/>
              </a:ext>
            </a:extLst>
          </p:cNvPr>
          <p:cNvSpPr txBox="1"/>
          <p:nvPr/>
        </p:nvSpPr>
        <p:spPr>
          <a:xfrm>
            <a:off x="1029980" y="2769883"/>
            <a:ext cx="322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direction=0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5953E4-95AB-892A-A2AD-CDBD67860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4" t="8247" r="27486" b="89376"/>
          <a:stretch/>
        </p:blipFill>
        <p:spPr>
          <a:xfrm flipH="1">
            <a:off x="374068" y="5023324"/>
            <a:ext cx="4577079" cy="21233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361D3D3-FA91-C57D-FE48-5AE715A5BB9C}"/>
              </a:ext>
            </a:extLst>
          </p:cNvPr>
          <p:cNvSpPr txBox="1"/>
          <p:nvPr/>
        </p:nvSpPr>
        <p:spPr>
          <a:xfrm>
            <a:off x="1050654" y="4508650"/>
            <a:ext cx="322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direction=1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B03CB1-95D5-8C1B-ACD3-A4195A4B1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5" t="8371" r="27486" b="89369"/>
          <a:stretch/>
        </p:blipFill>
        <p:spPr>
          <a:xfrm>
            <a:off x="374069" y="3304556"/>
            <a:ext cx="4577079" cy="20193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4ACAE90-7ECC-6AD8-A6CB-7766DEB41BDC}"/>
              </a:ext>
            </a:extLst>
          </p:cNvPr>
          <p:cNvSpPr txBox="1"/>
          <p:nvPr/>
        </p:nvSpPr>
        <p:spPr>
          <a:xfrm>
            <a:off x="2212399" y="3550548"/>
            <a:ext cx="90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CD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Value</a:t>
            </a:r>
            <a:endParaRPr lang="zh-TW" altLang="en-US" b="1" dirty="0">
              <a:solidFill>
                <a:srgbClr val="CD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3A8CC2-70E6-5430-B718-372EDDA4E309}"/>
              </a:ext>
            </a:extLst>
          </p:cNvPr>
          <p:cNvSpPr txBox="1"/>
          <p:nvPr/>
        </p:nvSpPr>
        <p:spPr>
          <a:xfrm>
            <a:off x="374068" y="3508591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L</a:t>
            </a:r>
            <a:endParaRPr lang="zh-TW" altLang="en-US" sz="2400" dirty="0">
              <a:solidFill>
                <a:srgbClr val="CD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86FE27-E444-03DD-C9DC-51F971D96E48}"/>
              </a:ext>
            </a:extLst>
          </p:cNvPr>
          <p:cNvSpPr txBox="1"/>
          <p:nvPr/>
        </p:nvSpPr>
        <p:spPr>
          <a:xfrm>
            <a:off x="4378537" y="3506486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S</a:t>
            </a:r>
            <a:endParaRPr lang="zh-TW" altLang="en-US" sz="2400" dirty="0">
              <a:solidFill>
                <a:srgbClr val="CD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CE7492A-67B7-6911-33FA-D79C0A045A6C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84459" y="3735214"/>
            <a:ext cx="1327940" cy="4210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C40335E-15E3-DA90-8836-75BF509B2C06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112815" y="3735214"/>
            <a:ext cx="1265722" cy="2105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0093FAD-35E4-330D-CD07-726D152C6A72}"/>
              </a:ext>
            </a:extLst>
          </p:cNvPr>
          <p:cNvSpPr txBox="1"/>
          <p:nvPr/>
        </p:nvSpPr>
        <p:spPr>
          <a:xfrm>
            <a:off x="2212399" y="5309338"/>
            <a:ext cx="90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CD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Value</a:t>
            </a:r>
            <a:endParaRPr lang="zh-TW" altLang="en-US" b="1" dirty="0">
              <a:solidFill>
                <a:srgbClr val="CD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4640DB1-F0A9-B097-B29A-FCD8BC1FCD4C}"/>
              </a:ext>
            </a:extLst>
          </p:cNvPr>
          <p:cNvSpPr txBox="1"/>
          <p:nvPr/>
        </p:nvSpPr>
        <p:spPr>
          <a:xfrm>
            <a:off x="374068" y="5266980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L</a:t>
            </a:r>
            <a:endParaRPr lang="zh-TW" altLang="en-US" sz="2400" dirty="0">
              <a:solidFill>
                <a:srgbClr val="CD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FC7B67E-44F0-2EAC-3772-BFC47E8E2AE5}"/>
              </a:ext>
            </a:extLst>
          </p:cNvPr>
          <p:cNvSpPr txBox="1"/>
          <p:nvPr/>
        </p:nvSpPr>
        <p:spPr>
          <a:xfrm>
            <a:off x="4378537" y="5264875"/>
            <a:ext cx="51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CD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S</a:t>
            </a:r>
            <a:endParaRPr lang="zh-TW" altLang="en-US" sz="2400" dirty="0">
              <a:solidFill>
                <a:srgbClr val="CD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DB2512B-424C-A3DA-63C0-B5855FE536B7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884459" y="5494004"/>
            <a:ext cx="1327940" cy="3809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FB46D91-71AD-3454-0645-9F3134C0A382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112815" y="5494004"/>
            <a:ext cx="1265722" cy="1704"/>
          </a:xfrm>
          <a:prstGeom prst="straightConnector1">
            <a:avLst/>
          </a:prstGeom>
          <a:ln w="38100">
            <a:solidFill>
              <a:srgbClr val="CD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3A2944B-EC55-7343-86B6-20B48AF71CF7}"/>
              </a:ext>
            </a:extLst>
          </p:cNvPr>
          <p:cNvSpPr txBox="1"/>
          <p:nvPr/>
        </p:nvSpPr>
        <p:spPr>
          <a:xfrm>
            <a:off x="515516" y="2053885"/>
            <a:ext cx="44356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200" b="1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22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</a:t>
            </a:r>
            <a:endParaRPr lang="zh-TW" altLang="en-US" sz="2200" b="1" dirty="0"/>
          </a:p>
        </p:txBody>
      </p:sp>
      <p:sp>
        <p:nvSpPr>
          <p:cNvPr id="44" name="左中括弧 43">
            <a:extLst>
              <a:ext uri="{FF2B5EF4-FFF2-40B4-BE49-F238E27FC236}">
                <a16:creationId xmlns:a16="http://schemas.microsoft.com/office/drawing/2014/main" id="{49EB0580-70BE-DBA2-F536-59A5A818C2FC}"/>
              </a:ext>
            </a:extLst>
          </p:cNvPr>
          <p:cNvSpPr/>
          <p:nvPr/>
        </p:nvSpPr>
        <p:spPr>
          <a:xfrm>
            <a:off x="5573417" y="60960"/>
            <a:ext cx="201527" cy="3296323"/>
          </a:xfrm>
          <a:prstGeom prst="leftBracke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左中括弧 44">
            <a:extLst>
              <a:ext uri="{FF2B5EF4-FFF2-40B4-BE49-F238E27FC236}">
                <a16:creationId xmlns:a16="http://schemas.microsoft.com/office/drawing/2014/main" id="{3237D972-5D23-ABCD-3324-DFCD94E2AE17}"/>
              </a:ext>
            </a:extLst>
          </p:cNvPr>
          <p:cNvSpPr/>
          <p:nvPr/>
        </p:nvSpPr>
        <p:spPr>
          <a:xfrm>
            <a:off x="5573417" y="5047771"/>
            <a:ext cx="201527" cy="1709264"/>
          </a:xfrm>
          <a:prstGeom prst="leftBracke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左中括弧 45">
            <a:extLst>
              <a:ext uri="{FF2B5EF4-FFF2-40B4-BE49-F238E27FC236}">
                <a16:creationId xmlns:a16="http://schemas.microsoft.com/office/drawing/2014/main" id="{70839D9A-B60B-A990-41B4-80A73915D91D}"/>
              </a:ext>
            </a:extLst>
          </p:cNvPr>
          <p:cNvSpPr/>
          <p:nvPr/>
        </p:nvSpPr>
        <p:spPr>
          <a:xfrm>
            <a:off x="5573417" y="3497698"/>
            <a:ext cx="201527" cy="1449108"/>
          </a:xfrm>
          <a:prstGeom prst="leftBracke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D46C1CD-5E06-1EA4-49A8-090E5685254E}"/>
              </a:ext>
            </a:extLst>
          </p:cNvPr>
          <p:cNvSpPr txBox="1"/>
          <p:nvPr/>
        </p:nvSpPr>
        <p:spPr>
          <a:xfrm rot="16200000">
            <a:off x="4613490" y="1436104"/>
            <a:ext cx="154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Numeric</a:t>
            </a:r>
            <a:endParaRPr lang="zh-TW" altLang="en-US" b="1" dirty="0">
              <a:solidFill>
                <a:schemeClr val="accent6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219CED9-1F80-5A42-4F58-2EC1EE16C13F}"/>
              </a:ext>
            </a:extLst>
          </p:cNvPr>
          <p:cNvSpPr txBox="1"/>
          <p:nvPr/>
        </p:nvSpPr>
        <p:spPr>
          <a:xfrm rot="16200000">
            <a:off x="4694385" y="4001309"/>
            <a:ext cx="139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Categoric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9" name="文字方塊 46">
            <a:extLst>
              <a:ext uri="{FF2B5EF4-FFF2-40B4-BE49-F238E27FC236}">
                <a16:creationId xmlns:a16="http://schemas.microsoft.com/office/drawing/2014/main" id="{86D05FE0-C59D-4548-79B0-177BC3070778}"/>
              </a:ext>
            </a:extLst>
          </p:cNvPr>
          <p:cNvSpPr txBox="1"/>
          <p:nvPr/>
        </p:nvSpPr>
        <p:spPr>
          <a:xfrm rot="16200000">
            <a:off x="4613490" y="5747669"/>
            <a:ext cx="154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Numeric</a:t>
            </a:r>
            <a:endParaRPr lang="zh-TW" altLang="en-US" b="1" dirty="0">
              <a:solidFill>
                <a:schemeClr val="accent6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3" name="文字方塊 3">
            <a:extLst>
              <a:ext uri="{FF2B5EF4-FFF2-40B4-BE49-F238E27FC236}">
                <a16:creationId xmlns:a16="http://schemas.microsoft.com/office/drawing/2014/main" id="{98E5848B-5343-A77F-4A48-0BD82D876012}"/>
              </a:ext>
            </a:extLst>
          </p:cNvPr>
          <p:cNvSpPr txBox="1"/>
          <p:nvPr/>
        </p:nvSpPr>
        <p:spPr>
          <a:xfrm>
            <a:off x="0" y="305294"/>
            <a:ext cx="5214889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 Map (Numeric)</a:t>
            </a:r>
          </a:p>
        </p:txBody>
      </p:sp>
    </p:spTree>
    <p:extLst>
      <p:ext uri="{BB962C8B-B14F-4D97-AF65-F5344CB8AC3E}">
        <p14:creationId xmlns:p14="http://schemas.microsoft.com/office/powerpoint/2010/main" val="366687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7BFF99A-0F8A-5A2C-356D-D360E05EF5C9}"/>
              </a:ext>
            </a:extLst>
          </p:cNvPr>
          <p:cNvSpPr txBox="1"/>
          <p:nvPr/>
        </p:nvSpPr>
        <p:spPr>
          <a:xfrm>
            <a:off x="1813367" y="1309133"/>
            <a:ext cx="8754319" cy="77457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fill=REGION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37799D-3B00-B641-91C2-DFF6481287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4" b="5820"/>
          <a:stretch/>
        </p:blipFill>
        <p:spPr bwMode="auto">
          <a:xfrm>
            <a:off x="1944004" y="2350070"/>
            <a:ext cx="8884956" cy="42760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370E1BDD-52CA-E630-94B4-30671770CCAD}"/>
              </a:ext>
            </a:extLst>
          </p:cNvPr>
          <p:cNvSpPr txBox="1"/>
          <p:nvPr/>
        </p:nvSpPr>
        <p:spPr>
          <a:xfrm>
            <a:off x="0" y="305294"/>
            <a:ext cx="530786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 Map (Categoric)</a:t>
            </a:r>
          </a:p>
        </p:txBody>
      </p:sp>
    </p:spTree>
    <p:extLst>
      <p:ext uri="{BB962C8B-B14F-4D97-AF65-F5344CB8AC3E}">
        <p14:creationId xmlns:p14="http://schemas.microsoft.com/office/powerpoint/2010/main" val="1078428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2B9796B-EE07-E637-580D-A03C64AF6307}"/>
              </a:ext>
            </a:extLst>
          </p:cNvPr>
          <p:cNvSpPr txBox="1"/>
          <p:nvPr/>
        </p:nvSpPr>
        <p:spPr>
          <a:xfrm>
            <a:off x="1165184" y="1193386"/>
            <a:ext cx="9897263" cy="158504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(fill=REGION))+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scale_fill_manual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(values=c("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Norteast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"="#FFC1E0", "Midwest"="#97CBFF",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         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"South"="#A6FFA6", "West"="#FFFFE0"))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7D8544-A029-AE62-5352-1A4BBCD3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291"/>
          <a:stretch/>
        </p:blipFill>
        <p:spPr bwMode="auto">
          <a:xfrm>
            <a:off x="2561026" y="2778435"/>
            <a:ext cx="7941906" cy="38906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4D8B570D-5972-7C90-2146-711D4EB0C6B1}"/>
              </a:ext>
            </a:extLst>
          </p:cNvPr>
          <p:cNvSpPr txBox="1"/>
          <p:nvPr/>
        </p:nvSpPr>
        <p:spPr>
          <a:xfrm>
            <a:off x="0" y="305294"/>
            <a:ext cx="530786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 Map (Categoric)</a:t>
            </a:r>
          </a:p>
        </p:txBody>
      </p:sp>
    </p:spTree>
    <p:extLst>
      <p:ext uri="{BB962C8B-B14F-4D97-AF65-F5344CB8AC3E}">
        <p14:creationId xmlns:p14="http://schemas.microsoft.com/office/powerpoint/2010/main" val="42534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2B9796B-EE07-E637-580D-A03C64AF6307}"/>
              </a:ext>
            </a:extLst>
          </p:cNvPr>
          <p:cNvSpPr txBox="1"/>
          <p:nvPr/>
        </p:nvSpPr>
        <p:spPr>
          <a:xfrm>
            <a:off x="1165184" y="1193386"/>
            <a:ext cx="989726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(fill=REGION))+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scale_fill_brewer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(palette="Set3")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76A9F4-87EF-7224-BE87-F94D55449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199" r="3264" b="31477"/>
          <a:stretch/>
        </p:blipFill>
        <p:spPr>
          <a:xfrm>
            <a:off x="6337080" y="136526"/>
            <a:ext cx="5854920" cy="13366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59C8AB0-3B6B-3113-0AD7-D105BBC7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92" y="2413836"/>
            <a:ext cx="8489416" cy="4191363"/>
          </a:xfrm>
          <a:prstGeom prst="rect">
            <a:avLst/>
          </a:prstGeom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C7E51021-D859-FF15-035B-37E64C99ACA4}"/>
              </a:ext>
            </a:extLst>
          </p:cNvPr>
          <p:cNvSpPr txBox="1"/>
          <p:nvPr/>
        </p:nvSpPr>
        <p:spPr>
          <a:xfrm>
            <a:off x="0" y="305294"/>
            <a:ext cx="530786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 Map (Categoric)</a:t>
            </a:r>
          </a:p>
        </p:txBody>
      </p:sp>
    </p:spTree>
    <p:extLst>
      <p:ext uri="{BB962C8B-B14F-4D97-AF65-F5344CB8AC3E}">
        <p14:creationId xmlns:p14="http://schemas.microsoft.com/office/powerpoint/2010/main" val="3117258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290E51-1D37-4F6E-23EE-C71B522149DF}"/>
              </a:ext>
            </a:extLst>
          </p:cNvPr>
          <p:cNvSpPr txBox="1"/>
          <p:nvPr/>
        </p:nvSpPr>
        <p:spPr>
          <a:xfrm>
            <a:off x="2799079" y="1909871"/>
            <a:ext cx="6593841" cy="245195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mutate(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New Variable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case_when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Condition_1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Class_1,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Condition_2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Class_2,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4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TRUE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Class_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29D011-6491-0EDD-6D8B-1CA420A5182D}"/>
              </a:ext>
            </a:extLst>
          </p:cNvPr>
          <p:cNvSpPr txBox="1"/>
          <p:nvPr/>
        </p:nvSpPr>
        <p:spPr>
          <a:xfrm>
            <a:off x="2799079" y="4666589"/>
            <a:ext cx="668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</a:t>
            </a:r>
            <a:r>
              <a:rPr lang="en-US" altLang="zh-TW" sz="24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TRUE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: all other cases other than the conditions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B5472B35-30EA-8A81-9959-2937E906A7C2}"/>
              </a:ext>
            </a:extLst>
          </p:cNvPr>
          <p:cNvSpPr txBox="1"/>
          <p:nvPr/>
        </p:nvSpPr>
        <p:spPr>
          <a:xfrm>
            <a:off x="0" y="305294"/>
            <a:ext cx="566533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 Map (Rule-based)</a:t>
            </a:r>
          </a:p>
        </p:txBody>
      </p:sp>
    </p:spTree>
    <p:extLst>
      <p:ext uri="{BB962C8B-B14F-4D97-AF65-F5344CB8AC3E}">
        <p14:creationId xmlns:p14="http://schemas.microsoft.com/office/powerpoint/2010/main" val="313695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2">
            <a:extLst>
              <a:ext uri="{FF2B5EF4-FFF2-40B4-BE49-F238E27FC236}">
                <a16:creationId xmlns:a16="http://schemas.microsoft.com/office/drawing/2014/main" id="{6C99FB95-8DC5-8FC3-F74F-68CE7DE9D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7580" r="11260" b="4370"/>
          <a:stretch/>
        </p:blipFill>
        <p:spPr>
          <a:xfrm>
            <a:off x="5635338" y="1193128"/>
            <a:ext cx="1536346" cy="99261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BBCF-8F5B-88F2-48D3-0AF603D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3AAFC6-E87B-B88E-4DD6-01CADEBB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189" y="1102955"/>
            <a:ext cx="1727115" cy="172711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21654C-C54D-8760-A4FD-3E89A5FCF4FA}"/>
              </a:ext>
            </a:extLst>
          </p:cNvPr>
          <p:cNvSpPr txBox="1"/>
          <p:nvPr/>
        </p:nvSpPr>
        <p:spPr>
          <a:xfrm>
            <a:off x="5673311" y="1514988"/>
            <a:ext cx="137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Geometry</a:t>
            </a:r>
            <a:endParaRPr lang="zh-TW" altLang="en-US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5D8010B-19FF-2B65-D13C-8EDFE6364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7580" r="11260" b="4370"/>
          <a:stretch/>
        </p:blipFill>
        <p:spPr>
          <a:xfrm>
            <a:off x="5635338" y="2127817"/>
            <a:ext cx="1536346" cy="99261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15E1ECF-9538-5DE4-EBD3-287771910312}"/>
              </a:ext>
            </a:extLst>
          </p:cNvPr>
          <p:cNvSpPr txBox="1"/>
          <p:nvPr/>
        </p:nvSpPr>
        <p:spPr>
          <a:xfrm>
            <a:off x="5709176" y="2454512"/>
            <a:ext cx="121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Attribute</a:t>
            </a:r>
            <a:endParaRPr lang="zh-TW" altLang="en-US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8823FA72-F7D0-3C4A-94B9-451FF51F8B33}"/>
              </a:ext>
            </a:extLst>
          </p:cNvPr>
          <p:cNvSpPr/>
          <p:nvPr/>
        </p:nvSpPr>
        <p:spPr>
          <a:xfrm rot="20658946">
            <a:off x="5258183" y="1706645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F7A965E-B245-7780-F121-2593983765AB}"/>
              </a:ext>
            </a:extLst>
          </p:cNvPr>
          <p:cNvSpPr/>
          <p:nvPr/>
        </p:nvSpPr>
        <p:spPr>
          <a:xfrm rot="1487085">
            <a:off x="5258182" y="2127641"/>
            <a:ext cx="410242" cy="3579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01E131-9B17-67A9-6819-39741835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807" y="836866"/>
            <a:ext cx="2553084" cy="255308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397A0BB-C1B9-B6E1-75D7-BAC82D24CC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4" t="681"/>
          <a:stretch/>
        </p:blipFill>
        <p:spPr>
          <a:xfrm>
            <a:off x="7028579" y="3669014"/>
            <a:ext cx="4659189" cy="223929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AFF507C6-7368-1197-CF16-2992D2614240}"/>
              </a:ext>
            </a:extLst>
          </p:cNvPr>
          <p:cNvSpPr txBox="1"/>
          <p:nvPr/>
        </p:nvSpPr>
        <p:spPr>
          <a:xfrm>
            <a:off x="3997336" y="1731831"/>
            <a:ext cx="1264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Spatial Data</a:t>
            </a:r>
            <a:endParaRPr lang="zh-TW" altLang="en-US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6BA0F7F-33EA-F1C7-517B-5FF5D76B6BE5}"/>
              </a:ext>
            </a:extLst>
          </p:cNvPr>
          <p:cNvSpPr txBox="1"/>
          <p:nvPr/>
        </p:nvSpPr>
        <p:spPr>
          <a:xfrm>
            <a:off x="4664045" y="305294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Storage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A451214-5C4D-85A6-A033-E2B4EEFC4A9F}"/>
              </a:ext>
            </a:extLst>
          </p:cNvPr>
          <p:cNvSpPr txBox="1"/>
          <p:nvPr/>
        </p:nvSpPr>
        <p:spPr>
          <a:xfrm>
            <a:off x="8566149" y="305294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Search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A78388C-2366-26AC-8729-5EB60F7910A9}"/>
              </a:ext>
            </a:extLst>
          </p:cNvPr>
          <p:cNvSpPr txBox="1"/>
          <p:nvPr/>
        </p:nvSpPr>
        <p:spPr>
          <a:xfrm>
            <a:off x="4460453" y="6121032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Analysis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73ED4D3-A701-69A7-82BD-7EB63FF82055}"/>
              </a:ext>
            </a:extLst>
          </p:cNvPr>
          <p:cNvSpPr txBox="1"/>
          <p:nvPr/>
        </p:nvSpPr>
        <p:spPr>
          <a:xfrm>
            <a:off x="8558519" y="6121032"/>
            <a:ext cx="1569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Display</a:t>
            </a:r>
            <a:endParaRPr lang="zh-TW" altLang="en-US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028" name="Picture 4" descr="Analysis, business, data, system, visualisation icon - Download on  Iconfinder">
            <a:extLst>
              <a:ext uri="{FF2B5EF4-FFF2-40B4-BE49-F238E27FC236}">
                <a16:creationId xmlns:a16="http://schemas.microsoft.com/office/drawing/2014/main" id="{436CC5B4-C1F2-3C69-EC1F-D0617CD6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36" y="3568467"/>
            <a:ext cx="2277614" cy="227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5">
            <a:extLst>
              <a:ext uri="{FF2B5EF4-FFF2-40B4-BE49-F238E27FC236}">
                <a16:creationId xmlns:a16="http://schemas.microsoft.com/office/drawing/2014/main" id="{2F68A159-E3B8-1CBC-E767-ED435E7672C0}"/>
              </a:ext>
            </a:extLst>
          </p:cNvPr>
          <p:cNvSpPr txBox="1"/>
          <p:nvPr/>
        </p:nvSpPr>
        <p:spPr>
          <a:xfrm>
            <a:off x="0" y="305294"/>
            <a:ext cx="180530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Features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45828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A7BBBBE-37B9-530C-4B3D-E1EF0D55DD8D}"/>
              </a:ext>
            </a:extLst>
          </p:cNvPr>
          <p:cNvSpPr txBox="1"/>
          <p:nvPr/>
        </p:nvSpPr>
        <p:spPr>
          <a:xfrm>
            <a:off x="1329874" y="1736369"/>
            <a:ext cx="9933507" cy="442172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Calculate the average value of area and pop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=mean(us_states$total_pop_15)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=mean(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us_states$AREA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US" altLang="zh-TW" b="1" i="1" kern="100" dirty="0" err="1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Classfication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us_states_rule3=mutate(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case_when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"HPHA",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GB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High Pop</a:t>
            </a:r>
            <a:r>
              <a:rPr lang="en-US" altLang="zh-TW" i="1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Large Area 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"HPLA",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en-GB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High Pop</a:t>
            </a:r>
            <a:r>
              <a:rPr lang="en-US" altLang="zh-TW" i="1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Small Area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"LPHA",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en-GB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Low Pop</a:t>
            </a:r>
            <a:r>
              <a:rPr lang="en-US" altLang="zh-TW" i="1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Large Area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"LPLA" 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en-GB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Low Pop</a:t>
            </a:r>
            <a:r>
              <a:rPr lang="en-US" altLang="zh-TW" i="1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Large Area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E93E888-878A-2B3D-0460-E1D7546DBFAD}"/>
              </a:ext>
            </a:extLst>
          </p:cNvPr>
          <p:cNvCxnSpPr>
            <a:cxnSpLocks/>
          </p:cNvCxnSpPr>
          <p:nvPr/>
        </p:nvCxnSpPr>
        <p:spPr>
          <a:xfrm flipV="1">
            <a:off x="9116627" y="820375"/>
            <a:ext cx="0" cy="2608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34F06B7-583D-F62B-D5A4-D30059A758BB}"/>
              </a:ext>
            </a:extLst>
          </p:cNvPr>
          <p:cNvCxnSpPr>
            <a:cxnSpLocks/>
          </p:cNvCxnSpPr>
          <p:nvPr/>
        </p:nvCxnSpPr>
        <p:spPr>
          <a:xfrm flipV="1">
            <a:off x="7750814" y="2191703"/>
            <a:ext cx="27316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93E07F-272E-B537-CAEE-BD69C3311884}"/>
              </a:ext>
            </a:extLst>
          </p:cNvPr>
          <p:cNvSpPr txBox="1"/>
          <p:nvPr/>
        </p:nvSpPr>
        <p:spPr>
          <a:xfrm>
            <a:off x="10321252" y="2007037"/>
            <a:ext cx="170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Population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B2C887-0767-0BB9-3957-35811715E5E6}"/>
              </a:ext>
            </a:extLst>
          </p:cNvPr>
          <p:cNvSpPr txBox="1"/>
          <p:nvPr/>
        </p:nvSpPr>
        <p:spPr>
          <a:xfrm>
            <a:off x="8540608" y="468474"/>
            <a:ext cx="115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Area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21F1A2-F955-5602-A637-B94B79DE2B00}"/>
              </a:ext>
            </a:extLst>
          </p:cNvPr>
          <p:cNvSpPr txBox="1"/>
          <p:nvPr/>
        </p:nvSpPr>
        <p:spPr>
          <a:xfrm>
            <a:off x="7784915" y="1250208"/>
            <a:ext cx="156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Low Pop</a:t>
            </a:r>
          </a:p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Large Area</a:t>
            </a:r>
            <a:endParaRPr lang="zh-TW" altLang="zh-TW" sz="1800" dirty="0">
              <a:latin typeface="Georgia" panose="02040502050405020303" pitchFamily="18" charset="0"/>
            </a:endParaRPr>
          </a:p>
        </p:txBody>
      </p:sp>
      <p:sp>
        <p:nvSpPr>
          <p:cNvPr id="13" name="文字方塊 3">
            <a:extLst>
              <a:ext uri="{FF2B5EF4-FFF2-40B4-BE49-F238E27FC236}">
                <a16:creationId xmlns:a16="http://schemas.microsoft.com/office/drawing/2014/main" id="{D2405439-19BC-C0F7-78C6-F1ADAF18E75D}"/>
              </a:ext>
            </a:extLst>
          </p:cNvPr>
          <p:cNvSpPr txBox="1"/>
          <p:nvPr/>
        </p:nvSpPr>
        <p:spPr>
          <a:xfrm>
            <a:off x="0" y="305294"/>
            <a:ext cx="566533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 Map (Rule-based)</a:t>
            </a:r>
          </a:p>
        </p:txBody>
      </p:sp>
      <p:sp>
        <p:nvSpPr>
          <p:cNvPr id="15" name="文字方塊 9">
            <a:extLst>
              <a:ext uri="{FF2B5EF4-FFF2-40B4-BE49-F238E27FC236}">
                <a16:creationId xmlns:a16="http://schemas.microsoft.com/office/drawing/2014/main" id="{94C18339-8E55-1676-00BE-DDEBE46064EE}"/>
              </a:ext>
            </a:extLst>
          </p:cNvPr>
          <p:cNvSpPr txBox="1"/>
          <p:nvPr/>
        </p:nvSpPr>
        <p:spPr>
          <a:xfrm>
            <a:off x="9217452" y="1250208"/>
            <a:ext cx="129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High Pop</a:t>
            </a:r>
          </a:p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Large Area</a:t>
            </a:r>
            <a:endParaRPr lang="zh-TW" altLang="zh-TW" sz="1800" dirty="0">
              <a:latin typeface="Georgia" panose="02040502050405020303" pitchFamily="18" charset="0"/>
            </a:endParaRPr>
          </a:p>
        </p:txBody>
      </p:sp>
      <p:sp>
        <p:nvSpPr>
          <p:cNvPr id="16" name="文字方塊 9">
            <a:extLst>
              <a:ext uri="{FF2B5EF4-FFF2-40B4-BE49-F238E27FC236}">
                <a16:creationId xmlns:a16="http://schemas.microsoft.com/office/drawing/2014/main" id="{F5E591EE-220C-1059-14A2-77AA00B61EDA}"/>
              </a:ext>
            </a:extLst>
          </p:cNvPr>
          <p:cNvSpPr txBox="1"/>
          <p:nvPr/>
        </p:nvSpPr>
        <p:spPr>
          <a:xfrm>
            <a:off x="7784915" y="2421357"/>
            <a:ext cx="156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Low Pop</a:t>
            </a:r>
          </a:p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Small Area</a:t>
            </a:r>
            <a:endParaRPr lang="zh-TW" altLang="zh-TW" sz="1800" dirty="0">
              <a:latin typeface="Georgia" panose="02040502050405020303" pitchFamily="18" charset="0"/>
            </a:endParaRPr>
          </a:p>
        </p:txBody>
      </p:sp>
      <p:sp>
        <p:nvSpPr>
          <p:cNvPr id="17" name="文字方塊 9">
            <a:extLst>
              <a:ext uri="{FF2B5EF4-FFF2-40B4-BE49-F238E27FC236}">
                <a16:creationId xmlns:a16="http://schemas.microsoft.com/office/drawing/2014/main" id="{2187DAC5-0258-C97C-0B20-E7B72313A9C9}"/>
              </a:ext>
            </a:extLst>
          </p:cNvPr>
          <p:cNvSpPr txBox="1"/>
          <p:nvPr/>
        </p:nvSpPr>
        <p:spPr>
          <a:xfrm>
            <a:off x="9217452" y="2421357"/>
            <a:ext cx="129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High Pop</a:t>
            </a:r>
          </a:p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Small Area</a:t>
            </a:r>
            <a:endParaRPr lang="zh-TW" altLang="zh-TW" sz="1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18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61</a:t>
            </a:fld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8D42AD-C946-C478-80D7-C449F310F397}"/>
              </a:ext>
            </a:extLst>
          </p:cNvPr>
          <p:cNvSpPr txBox="1"/>
          <p:nvPr/>
        </p:nvSpPr>
        <p:spPr>
          <a:xfrm>
            <a:off x="773937" y="1454548"/>
            <a:ext cx="68518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Plot the map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(data=us_states_rule3,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(fill=CLASS))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4DEFE26-F231-1BE3-AB6E-52C1D1DC2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" b="5462"/>
          <a:stretch/>
        </p:blipFill>
        <p:spPr bwMode="auto">
          <a:xfrm>
            <a:off x="790954" y="2920623"/>
            <a:ext cx="7725544" cy="37695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文字方塊 3">
            <a:extLst>
              <a:ext uri="{FF2B5EF4-FFF2-40B4-BE49-F238E27FC236}">
                <a16:creationId xmlns:a16="http://schemas.microsoft.com/office/drawing/2014/main" id="{24388BB5-FEAD-5E4E-BF89-379D599D6BED}"/>
              </a:ext>
            </a:extLst>
          </p:cNvPr>
          <p:cNvSpPr txBox="1"/>
          <p:nvPr/>
        </p:nvSpPr>
        <p:spPr>
          <a:xfrm>
            <a:off x="0" y="305294"/>
            <a:ext cx="566533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Choropleth Map (Rule-based)</a:t>
            </a:r>
          </a:p>
        </p:txBody>
      </p:sp>
      <p:cxnSp>
        <p:nvCxnSpPr>
          <p:cNvPr id="16" name="直線單箭頭接點 4">
            <a:extLst>
              <a:ext uri="{FF2B5EF4-FFF2-40B4-BE49-F238E27FC236}">
                <a16:creationId xmlns:a16="http://schemas.microsoft.com/office/drawing/2014/main" id="{77DA3F5E-2A40-5BED-0E4C-8912B1C1D095}"/>
              </a:ext>
            </a:extLst>
          </p:cNvPr>
          <p:cNvCxnSpPr>
            <a:cxnSpLocks/>
          </p:cNvCxnSpPr>
          <p:nvPr/>
        </p:nvCxnSpPr>
        <p:spPr>
          <a:xfrm flipV="1">
            <a:off x="9116627" y="820375"/>
            <a:ext cx="0" cy="2608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5">
            <a:extLst>
              <a:ext uri="{FF2B5EF4-FFF2-40B4-BE49-F238E27FC236}">
                <a16:creationId xmlns:a16="http://schemas.microsoft.com/office/drawing/2014/main" id="{44FB1C67-6468-F038-3462-03385BD758B8}"/>
              </a:ext>
            </a:extLst>
          </p:cNvPr>
          <p:cNvCxnSpPr>
            <a:cxnSpLocks/>
          </p:cNvCxnSpPr>
          <p:nvPr/>
        </p:nvCxnSpPr>
        <p:spPr>
          <a:xfrm flipV="1">
            <a:off x="7750814" y="2191703"/>
            <a:ext cx="27316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6">
            <a:extLst>
              <a:ext uri="{FF2B5EF4-FFF2-40B4-BE49-F238E27FC236}">
                <a16:creationId xmlns:a16="http://schemas.microsoft.com/office/drawing/2014/main" id="{06756C30-D6CF-FAF9-4A6F-5D001AFF0FA0}"/>
              </a:ext>
            </a:extLst>
          </p:cNvPr>
          <p:cNvSpPr txBox="1"/>
          <p:nvPr/>
        </p:nvSpPr>
        <p:spPr>
          <a:xfrm>
            <a:off x="10321252" y="2007037"/>
            <a:ext cx="170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Population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9" name="文字方塊 7">
            <a:extLst>
              <a:ext uri="{FF2B5EF4-FFF2-40B4-BE49-F238E27FC236}">
                <a16:creationId xmlns:a16="http://schemas.microsoft.com/office/drawing/2014/main" id="{F16EC848-571A-DB0A-7BA8-7FF09C177E39}"/>
              </a:ext>
            </a:extLst>
          </p:cNvPr>
          <p:cNvSpPr txBox="1"/>
          <p:nvPr/>
        </p:nvSpPr>
        <p:spPr>
          <a:xfrm>
            <a:off x="8540608" y="468474"/>
            <a:ext cx="115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Area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0" name="文字方塊 9">
            <a:extLst>
              <a:ext uri="{FF2B5EF4-FFF2-40B4-BE49-F238E27FC236}">
                <a16:creationId xmlns:a16="http://schemas.microsoft.com/office/drawing/2014/main" id="{ED5A0A3C-5DA4-2299-525D-37EFAC23B4A2}"/>
              </a:ext>
            </a:extLst>
          </p:cNvPr>
          <p:cNvSpPr txBox="1"/>
          <p:nvPr/>
        </p:nvSpPr>
        <p:spPr>
          <a:xfrm>
            <a:off x="7784915" y="1250208"/>
            <a:ext cx="156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Low Pop</a:t>
            </a:r>
          </a:p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Large Area</a:t>
            </a:r>
            <a:endParaRPr lang="zh-TW" altLang="zh-TW" sz="1800" dirty="0">
              <a:latin typeface="Georgia" panose="02040502050405020303" pitchFamily="18" charset="0"/>
            </a:endParaRPr>
          </a:p>
        </p:txBody>
      </p:sp>
      <p:sp>
        <p:nvSpPr>
          <p:cNvPr id="21" name="文字方塊 9">
            <a:extLst>
              <a:ext uri="{FF2B5EF4-FFF2-40B4-BE49-F238E27FC236}">
                <a16:creationId xmlns:a16="http://schemas.microsoft.com/office/drawing/2014/main" id="{EB4BB749-A101-FBC9-C879-8700D813A6CE}"/>
              </a:ext>
            </a:extLst>
          </p:cNvPr>
          <p:cNvSpPr txBox="1"/>
          <p:nvPr/>
        </p:nvSpPr>
        <p:spPr>
          <a:xfrm>
            <a:off x="9217452" y="1250208"/>
            <a:ext cx="129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High Pop</a:t>
            </a:r>
          </a:p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Large Area</a:t>
            </a:r>
            <a:endParaRPr lang="zh-TW" altLang="zh-TW" sz="1800" dirty="0">
              <a:latin typeface="Georgia" panose="02040502050405020303" pitchFamily="18" charset="0"/>
            </a:endParaRPr>
          </a:p>
        </p:txBody>
      </p:sp>
      <p:sp>
        <p:nvSpPr>
          <p:cNvPr id="22" name="文字方塊 9">
            <a:extLst>
              <a:ext uri="{FF2B5EF4-FFF2-40B4-BE49-F238E27FC236}">
                <a16:creationId xmlns:a16="http://schemas.microsoft.com/office/drawing/2014/main" id="{287DB2FF-31E7-FBD7-408F-2A393E86718A}"/>
              </a:ext>
            </a:extLst>
          </p:cNvPr>
          <p:cNvSpPr txBox="1"/>
          <p:nvPr/>
        </p:nvSpPr>
        <p:spPr>
          <a:xfrm>
            <a:off x="7784915" y="2421357"/>
            <a:ext cx="156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Low Pop</a:t>
            </a:r>
          </a:p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Small Area</a:t>
            </a:r>
            <a:endParaRPr lang="zh-TW" altLang="zh-TW" sz="1800" dirty="0">
              <a:latin typeface="Georgia" panose="02040502050405020303" pitchFamily="18" charset="0"/>
            </a:endParaRPr>
          </a:p>
        </p:txBody>
      </p:sp>
      <p:sp>
        <p:nvSpPr>
          <p:cNvPr id="23" name="文字方塊 9">
            <a:extLst>
              <a:ext uri="{FF2B5EF4-FFF2-40B4-BE49-F238E27FC236}">
                <a16:creationId xmlns:a16="http://schemas.microsoft.com/office/drawing/2014/main" id="{2B876148-1F6E-12D1-26DB-14B2C6B4FC59}"/>
              </a:ext>
            </a:extLst>
          </p:cNvPr>
          <p:cNvSpPr txBox="1"/>
          <p:nvPr/>
        </p:nvSpPr>
        <p:spPr>
          <a:xfrm>
            <a:off x="9217452" y="2421357"/>
            <a:ext cx="129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High Pop</a:t>
            </a:r>
          </a:p>
          <a:p>
            <a:pPr algn="l"/>
            <a:r>
              <a:rPr lang="en-US" altLang="zh-TW" sz="1800" dirty="0">
                <a:latin typeface="Georgia" panose="02040502050405020303" pitchFamily="18" charset="0"/>
              </a:rPr>
              <a:t>Small Area</a:t>
            </a:r>
            <a:endParaRPr lang="zh-TW" altLang="zh-TW" sz="1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52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62</a:t>
            </a:fld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03C9624-8F19-E12F-286E-3505EEE97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26813"/>
              </p:ext>
            </p:extLst>
          </p:nvPr>
        </p:nvGraphicFramePr>
        <p:xfrm>
          <a:off x="307496" y="1017471"/>
          <a:ext cx="11552331" cy="556299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8093">
                  <a:extLst>
                    <a:ext uri="{9D8B030D-6E8A-4147-A177-3AD203B41FA5}">
                      <a16:colId xmlns:a16="http://schemas.microsoft.com/office/drawing/2014/main" val="64057946"/>
                    </a:ext>
                  </a:extLst>
                </a:gridCol>
                <a:gridCol w="2745094">
                  <a:extLst>
                    <a:ext uri="{9D8B030D-6E8A-4147-A177-3AD203B41FA5}">
                      <a16:colId xmlns:a16="http://schemas.microsoft.com/office/drawing/2014/main" val="2936211078"/>
                    </a:ext>
                  </a:extLst>
                </a:gridCol>
                <a:gridCol w="3606347">
                  <a:extLst>
                    <a:ext uri="{9D8B030D-6E8A-4147-A177-3AD203B41FA5}">
                      <a16:colId xmlns:a16="http://schemas.microsoft.com/office/drawing/2014/main" val="526522406"/>
                    </a:ext>
                  </a:extLst>
                </a:gridCol>
                <a:gridCol w="516667">
                  <a:extLst>
                    <a:ext uri="{9D8B030D-6E8A-4147-A177-3AD203B41FA5}">
                      <a16:colId xmlns:a16="http://schemas.microsoft.com/office/drawing/2014/main" val="2810349568"/>
                    </a:ext>
                  </a:extLst>
                </a:gridCol>
                <a:gridCol w="757656">
                  <a:extLst>
                    <a:ext uri="{9D8B030D-6E8A-4147-A177-3AD203B41FA5}">
                      <a16:colId xmlns:a16="http://schemas.microsoft.com/office/drawing/2014/main" val="1637762886"/>
                    </a:ext>
                  </a:extLst>
                </a:gridCol>
                <a:gridCol w="2978474">
                  <a:extLst>
                    <a:ext uri="{9D8B030D-6E8A-4147-A177-3AD203B41FA5}">
                      <a16:colId xmlns:a16="http://schemas.microsoft.com/office/drawing/2014/main" val="1663004631"/>
                    </a:ext>
                  </a:extLst>
                </a:gridCol>
              </a:tblGrid>
              <a:tr h="36764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Data</a:t>
                      </a:r>
                    </a:p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Type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Function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Feature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Arguments</a:t>
                      </a:r>
                      <a:endParaRPr lang="zh-TW" altLang="en-US" sz="1800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2665616"/>
                  </a:ext>
                </a:extLst>
              </a:tr>
              <a:tr h="3676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geom_sf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(data=</a:t>
                      </a:r>
                      <a:r>
                        <a:rPr lang="en-US" sz="1800" i="1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DATA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, </a:t>
                      </a: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aes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US" altLang="zh-TW" sz="18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r>
                        <a:rPr lang="en-US" sz="1800" i="1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ATTRIBUTE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))+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1330801"/>
                  </a:ext>
                </a:extLst>
              </a:tr>
              <a:tr h="294116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Numeric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_continuous()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Setting the gradient colors with highest and lower bound.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low=</a:t>
                      </a:r>
                      <a:endParaRPr lang="en-GB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low=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The color of lowest bound.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948342"/>
                  </a:ext>
                </a:extLst>
              </a:tr>
              <a:tr h="2941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high=</a:t>
                      </a:r>
                      <a:endParaRPr lang="en-GB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high=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The color of </a:t>
                      </a: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highest</a:t>
                      </a: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bound.</a:t>
                      </a:r>
                      <a:endParaRPr lang="zh-TW" alt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9331"/>
                  </a:ext>
                </a:extLst>
              </a:tr>
              <a:tr h="2941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_gradient()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Setting the gradient colors with highest and lower bound.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low=</a:t>
                      </a:r>
                      <a:endParaRPr lang="en-GB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low=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The color of lowest bound.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641262"/>
                  </a:ext>
                </a:extLst>
              </a:tr>
              <a:tr h="2941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high=</a:t>
                      </a:r>
                      <a:endParaRPr lang="en-GB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high=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The color of </a:t>
                      </a: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highest</a:t>
                      </a: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bound.</a:t>
                      </a:r>
                      <a:endParaRPr lang="zh-TW" alt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357333"/>
                  </a:ext>
                </a:extLst>
              </a:tr>
              <a:tr h="2941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_gradient2()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Setting the gradient colors with highest, lower bound and the medium value.</a:t>
                      </a:r>
                      <a:endParaRPr lang="zh-TW" alt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low=</a:t>
                      </a:r>
                      <a:endParaRPr lang="en-GB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low=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The color of lowest bound.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042846"/>
                  </a:ext>
                </a:extLst>
              </a:tr>
              <a:tr h="2941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high=</a:t>
                      </a:r>
                      <a:endParaRPr lang="en-GB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high=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The color of </a:t>
                      </a: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highest</a:t>
                      </a: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bound.</a:t>
                      </a:r>
                      <a:endParaRPr lang="zh-TW" alt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440647"/>
                  </a:ext>
                </a:extLst>
              </a:tr>
              <a:tr h="2941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mid=</a:t>
                      </a:r>
                      <a:endParaRPr lang="en-GB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mid=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The color of medium value.</a:t>
                      </a:r>
                      <a:endParaRPr lang="zh-TW" alt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285606"/>
                  </a:ext>
                </a:extLst>
              </a:tr>
              <a:tr h="2941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_distiller()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Setting the gradient colors with given palette.</a:t>
                      </a:r>
                      <a:endParaRPr lang="zh-TW" alt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palette=</a:t>
                      </a:r>
                      <a:endParaRPr lang="en-GB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palette=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Refer to the palette.</a:t>
                      </a:r>
                      <a:endParaRPr lang="zh-TW" alt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642399"/>
                  </a:ext>
                </a:extLst>
              </a:tr>
              <a:tr h="2941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direction=</a:t>
                      </a:r>
                      <a:endParaRPr lang="en-GB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direction=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Sequence of the palette (reverse or not).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70089"/>
                  </a:ext>
                </a:extLst>
              </a:tr>
              <a:tr h="69943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Categorical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_manual()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Setting the colors of each attributes manually.</a:t>
                      </a:r>
                      <a:endParaRPr lang="zh-TW" alt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values=c()</a:t>
                      </a:r>
                      <a:endParaRPr lang="en-GB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value=c()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Giving the color for each values.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628252"/>
                  </a:ext>
                </a:extLst>
              </a:tr>
              <a:tr h="6994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_brewer()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Setting the colors with given palette.</a:t>
                      </a:r>
                      <a:endParaRPr lang="zh-TW" alt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palette=</a:t>
                      </a:r>
                      <a:endParaRPr lang="en-GB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palette=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Refer to the palette.</a:t>
                      </a:r>
                      <a:endParaRPr lang="zh-TW" alt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543854"/>
                  </a:ext>
                </a:extLst>
              </a:tr>
              <a:tr h="588231">
                <a:tc gridSpan="6"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Use 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 as 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</a:t>
                      </a:r>
                      <a:r>
                        <a:rPr 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、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fill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_continuous() &amp;</a:t>
                      </a:r>
                      <a:r>
                        <a:rPr lang="en-US" alt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scale_</a:t>
                      </a:r>
                      <a:r>
                        <a:rPr lang="en-US" altLang="zh-TW" sz="1600" kern="100" spc="1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*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_manual() </a:t>
                      </a:r>
                      <a:r>
                        <a:rPr lang="en-US" altLang="zh-TW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allows parameter</a:t>
                      </a:r>
                      <a:r>
                        <a:rPr lang="en-US" altLang="zh-TW" sz="16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</a:t>
                      </a:r>
                      <a:r>
                        <a:rPr lang="en-US" altLang="zh-TW" sz="1600" kern="100" spc="1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endParaRPr lang="zh-TW" sz="16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0399229"/>
                  </a:ext>
                </a:extLst>
              </a:tr>
            </a:tbl>
          </a:graphicData>
        </a:graphic>
      </p:graphicFrame>
      <p:sp>
        <p:nvSpPr>
          <p:cNvPr id="5" name="文字方塊 3">
            <a:extLst>
              <a:ext uri="{FF2B5EF4-FFF2-40B4-BE49-F238E27FC236}">
                <a16:creationId xmlns:a16="http://schemas.microsoft.com/office/drawing/2014/main" id="{96A30881-FD22-80C5-9B2B-995B19435423}"/>
              </a:ext>
            </a:extLst>
          </p:cNvPr>
          <p:cNvSpPr txBox="1"/>
          <p:nvPr/>
        </p:nvSpPr>
        <p:spPr>
          <a:xfrm>
            <a:off x="0" y="305294"/>
            <a:ext cx="199285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44655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BB42FD-DE39-1E4E-9735-A8C9A41A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DBE68F-FCF0-CE50-B491-DC85EE78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000"/>
            <a:ext cx="4257040" cy="545199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FEEA1A-DF73-5283-1027-5D2CB63C1BAE}"/>
              </a:ext>
            </a:extLst>
          </p:cNvPr>
          <p:cNvSpPr txBox="1"/>
          <p:nvPr/>
        </p:nvSpPr>
        <p:spPr>
          <a:xfrm>
            <a:off x="4343776" y="632914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district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scale_fill_brewer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7539B7-735F-D62F-E2EC-8300270F3F8A}"/>
              </a:ext>
            </a:extLst>
          </p:cNvPr>
          <p:cNvSpPr txBox="1"/>
          <p:nvPr/>
        </p:nvSpPr>
        <p:spPr>
          <a:xfrm>
            <a:off x="4343776" y="2080339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population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direction=1)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C4D1FF-24A9-62E6-3B52-CAFBCD414E6A}"/>
              </a:ext>
            </a:extLst>
          </p:cNvPr>
          <p:cNvSpPr txBox="1"/>
          <p:nvPr/>
        </p:nvSpPr>
        <p:spPr>
          <a:xfrm>
            <a:off x="4343776" y="3527764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district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direction=1)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5696048-6B9C-8589-9CCF-82285E5E8DE3}"/>
              </a:ext>
            </a:extLst>
          </p:cNvPr>
          <p:cNvSpPr txBox="1"/>
          <p:nvPr/>
        </p:nvSpPr>
        <p:spPr>
          <a:xfrm>
            <a:off x="4343776" y="4975189"/>
            <a:ext cx="73712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population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scale_fill_brewer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F5D2AF9-8014-8FF3-C1A4-0385ACA3539E}"/>
              </a:ext>
            </a:extLst>
          </p:cNvPr>
          <p:cNvSpPr txBox="1"/>
          <p:nvPr/>
        </p:nvSpPr>
        <p:spPr>
          <a:xfrm>
            <a:off x="3567601" y="961209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(A)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A55EB8B-C727-BE65-F41D-87CF4FFC1D23}"/>
              </a:ext>
            </a:extLst>
          </p:cNvPr>
          <p:cNvSpPr txBox="1"/>
          <p:nvPr/>
        </p:nvSpPr>
        <p:spPr>
          <a:xfrm>
            <a:off x="3567601" y="2408634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(B)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CA9F10-FC7D-8ADF-3BA9-6168EB1A3AA7}"/>
              </a:ext>
            </a:extLst>
          </p:cNvPr>
          <p:cNvSpPr txBox="1"/>
          <p:nvPr/>
        </p:nvSpPr>
        <p:spPr>
          <a:xfrm>
            <a:off x="3567601" y="3855866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(C)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2087CC-66DD-7554-7AFA-182E1DFEFD09}"/>
              </a:ext>
            </a:extLst>
          </p:cNvPr>
          <p:cNvSpPr txBox="1"/>
          <p:nvPr/>
        </p:nvSpPr>
        <p:spPr>
          <a:xfrm>
            <a:off x="3567601" y="5303098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(D)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CF682B7-4BB9-F2D7-7FEC-C7A6239727CF}"/>
              </a:ext>
            </a:extLst>
          </p:cNvPr>
          <p:cNvSpPr txBox="1"/>
          <p:nvPr/>
        </p:nvSpPr>
        <p:spPr>
          <a:xfrm>
            <a:off x="243840" y="6187072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kern="1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district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71ED265-0D96-1D8B-5580-E4FC854C8145}"/>
              </a:ext>
            </a:extLst>
          </p:cNvPr>
          <p:cNvSpPr txBox="1"/>
          <p:nvPr/>
        </p:nvSpPr>
        <p:spPr>
          <a:xfrm>
            <a:off x="1624484" y="6187072"/>
            <a:ext cx="3124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行政區（如中正區、士林區</a:t>
            </a:r>
            <a:r>
              <a:rPr lang="en-US" altLang="zh-TW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…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）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3AC4386-F01B-7FF4-5B9E-D019EC6F7F5A}"/>
              </a:ext>
            </a:extLst>
          </p:cNvPr>
          <p:cNvSpPr txBox="1"/>
          <p:nvPr/>
        </p:nvSpPr>
        <p:spPr>
          <a:xfrm>
            <a:off x="243840" y="6464567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kern="1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population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0A4533B-6612-C047-60FD-9BFC72784967}"/>
              </a:ext>
            </a:extLst>
          </p:cNvPr>
          <p:cNvSpPr txBox="1"/>
          <p:nvPr/>
        </p:nvSpPr>
        <p:spPr>
          <a:xfrm>
            <a:off x="1624484" y="6464567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人口數</a:t>
            </a:r>
          </a:p>
        </p:txBody>
      </p:sp>
    </p:spTree>
    <p:extLst>
      <p:ext uri="{BB962C8B-B14F-4D97-AF65-F5344CB8AC3E}">
        <p14:creationId xmlns:p14="http://schemas.microsoft.com/office/powerpoint/2010/main" val="1360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BDF41A-C12E-15B2-0C0E-961C92135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85" y="474173"/>
            <a:ext cx="5011838" cy="60915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3C72BC-A7F2-A602-3523-8DEB11D2C1BC}"/>
              </a:ext>
            </a:extLst>
          </p:cNvPr>
          <p:cNvSpPr txBox="1"/>
          <p:nvPr/>
        </p:nvSpPr>
        <p:spPr>
          <a:xfrm>
            <a:off x="223779" y="2839095"/>
            <a:ext cx="6180880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3">
            <a:extLst>
              <a:ext uri="{FF2B5EF4-FFF2-40B4-BE49-F238E27FC236}">
                <a16:creationId xmlns:a16="http://schemas.microsoft.com/office/drawing/2014/main" id="{F431A8C3-ECBE-4FFD-283E-09F61FA10D52}"/>
              </a:ext>
            </a:extLst>
          </p:cNvPr>
          <p:cNvSpPr txBox="1"/>
          <p:nvPr/>
        </p:nvSpPr>
        <p:spPr>
          <a:xfrm>
            <a:off x="0" y="305294"/>
            <a:ext cx="252024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Map Overlay</a:t>
            </a:r>
          </a:p>
        </p:txBody>
      </p:sp>
    </p:spTree>
    <p:extLst>
      <p:ext uri="{BB962C8B-B14F-4D97-AF65-F5344CB8AC3E}">
        <p14:creationId xmlns:p14="http://schemas.microsoft.com/office/powerpoint/2010/main" val="3096917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C3FD86B-3D0D-3807-7765-31E2B75F79D7}"/>
              </a:ext>
            </a:extLst>
          </p:cNvPr>
          <p:cNvSpPr txBox="1"/>
          <p:nvPr/>
        </p:nvSpPr>
        <p:spPr>
          <a:xfrm>
            <a:off x="3005560" y="3224002"/>
            <a:ext cx="6180880" cy="83612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ggspatial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ggspatial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34846F-D42D-2FAF-050F-65D3DFED37EF}"/>
              </a:ext>
            </a:extLst>
          </p:cNvPr>
          <p:cNvSpPr txBox="1"/>
          <p:nvPr/>
        </p:nvSpPr>
        <p:spPr>
          <a:xfrm>
            <a:off x="3726521" y="2440868"/>
            <a:ext cx="473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Required Packages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3">
            <a:extLst>
              <a:ext uri="{FF2B5EF4-FFF2-40B4-BE49-F238E27FC236}">
                <a16:creationId xmlns:a16="http://schemas.microsoft.com/office/drawing/2014/main" id="{FE81547A-108F-CE90-B960-3384605DFE9D}"/>
              </a:ext>
            </a:extLst>
          </p:cNvPr>
          <p:cNvSpPr txBox="1"/>
          <p:nvPr/>
        </p:nvSpPr>
        <p:spPr>
          <a:xfrm>
            <a:off x="0" y="305294"/>
            <a:ext cx="475643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North Arrow &amp; Scale Bar</a:t>
            </a:r>
          </a:p>
        </p:txBody>
      </p:sp>
    </p:spTree>
    <p:extLst>
      <p:ext uri="{BB962C8B-B14F-4D97-AF65-F5344CB8AC3E}">
        <p14:creationId xmlns:p14="http://schemas.microsoft.com/office/powerpoint/2010/main" val="3480142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7F90739-0DF3-30C3-7675-3E864BDAA6CF}"/>
              </a:ext>
            </a:extLst>
          </p:cNvPr>
          <p:cNvSpPr txBox="1"/>
          <p:nvPr/>
        </p:nvSpPr>
        <p:spPr>
          <a:xfrm>
            <a:off x="1234632" y="1181496"/>
            <a:ext cx="972273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0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</a:t>
            </a:r>
            <a:r>
              <a:rPr lang="en-US" altLang="zh-TW" sz="20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2000" spc="15" dirty="0">
                <a:effectLst/>
                <a:latin typeface="Georgia" panose="02040502050405020303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Add the scale bar</a:t>
            </a:r>
          </a:p>
          <a:p>
            <a:r>
              <a:rPr lang="en-US" altLang="zh-TW" sz="20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0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</a:t>
            </a:r>
            <a:r>
              <a:rPr lang="en-US" altLang="zh-TW" sz="20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2000" spc="15" dirty="0">
                <a:effectLst/>
                <a:latin typeface="Georgia" panose="02040502050405020303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Add the north arrow</a:t>
            </a:r>
            <a:endParaRPr lang="en-US" altLang="zh-TW" sz="20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400" u="sng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Argument</a:t>
            </a:r>
            <a:r>
              <a:rPr lang="zh-TW" altLang="en-US" sz="2400" u="sng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400" u="sng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Settings</a:t>
            </a:r>
            <a:r>
              <a:rPr lang="zh-TW" altLang="en-US" sz="2400" u="sng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：</a:t>
            </a:r>
            <a:endParaRPr lang="en-US" altLang="zh-TW" sz="2400" u="sng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b="1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location</a:t>
            </a:r>
            <a:endParaRPr lang="en-US" altLang="zh-TW" sz="2400" b="1" spc="15" dirty="0">
              <a:solidFill>
                <a:srgbClr val="333333"/>
              </a:solidFill>
              <a:latin typeface="Georgia" panose="02040502050405020303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br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(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ottom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r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ight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)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tr (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op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r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ight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)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bl (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ottom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l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eft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000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tl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(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op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l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eft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)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b="1" spc="15" dirty="0" err="1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pad_x</a:t>
            </a:r>
            <a:r>
              <a:rPr lang="zh-TW" altLang="en-US" sz="2400" b="1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spc="15" dirty="0" err="1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pad_y</a:t>
            </a:r>
            <a:endParaRPr lang="en-US" altLang="zh-TW" sz="2400" b="1" spc="15" dirty="0">
              <a:solidFill>
                <a:srgbClr val="333333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e.g.,</a:t>
            </a:r>
            <a:r>
              <a:rPr lang="en-US" altLang="zh-TW" sz="28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it-IT" altLang="zh-TW" sz="20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pad_x=unit(10, "cm") </a:t>
            </a:r>
            <a:r>
              <a:rPr lang="en-US" altLang="zh-TW" sz="20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it-IT" altLang="zh-TW" sz="20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it-IT" altLang="zh-TW" sz="2000" spc="15" dirty="0">
                <a:latin typeface="Georgia" panose="02040502050405020303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Move 10 cm horizontally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height</a:t>
            </a:r>
          </a:p>
          <a:p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e.g.,</a:t>
            </a:r>
            <a:r>
              <a:rPr lang="en-US" altLang="zh-TW" sz="28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it-IT" altLang="zh-TW" sz="20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height=unit(2.5, "mm") </a:t>
            </a:r>
            <a:r>
              <a:rPr lang="en-US" altLang="zh-TW" sz="20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it-IT" altLang="zh-TW" sz="20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it-IT" altLang="zh-TW" sz="2000" spc="15" dirty="0">
                <a:latin typeface="Georgia" panose="02040502050405020303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 height as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2.5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mm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1823C6E8-3693-6115-FFCF-7AAD51816C22}"/>
              </a:ext>
            </a:extLst>
          </p:cNvPr>
          <p:cNvSpPr txBox="1"/>
          <p:nvPr/>
        </p:nvSpPr>
        <p:spPr>
          <a:xfrm>
            <a:off x="0" y="305294"/>
            <a:ext cx="475643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North Arrow &amp; Scale Bar</a:t>
            </a:r>
          </a:p>
        </p:txBody>
      </p:sp>
    </p:spTree>
    <p:extLst>
      <p:ext uri="{BB962C8B-B14F-4D97-AF65-F5344CB8AC3E}">
        <p14:creationId xmlns:p14="http://schemas.microsoft.com/office/powerpoint/2010/main" val="4263397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BBBE7F-618C-5284-1707-CACAA2C68FCD}"/>
              </a:ext>
            </a:extLst>
          </p:cNvPr>
          <p:cNvSpPr txBox="1"/>
          <p:nvPr/>
        </p:nvSpPr>
        <p:spPr>
          <a:xfrm>
            <a:off x="506331" y="957476"/>
            <a:ext cx="9722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0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en-US" altLang="zh-TW" sz="2000" b="1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B47FB2-6A3D-D496-D8D4-004E997FE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23577"/>
              </p:ext>
            </p:extLst>
          </p:nvPr>
        </p:nvGraphicFramePr>
        <p:xfrm>
          <a:off x="609660" y="1353179"/>
          <a:ext cx="11158729" cy="80550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61307">
                  <a:extLst>
                    <a:ext uri="{9D8B030D-6E8A-4147-A177-3AD203B41FA5}">
                      <a16:colId xmlns:a16="http://schemas.microsoft.com/office/drawing/2014/main" val="3276359398"/>
                    </a:ext>
                  </a:extLst>
                </a:gridCol>
                <a:gridCol w="4648711">
                  <a:extLst>
                    <a:ext uri="{9D8B030D-6E8A-4147-A177-3AD203B41FA5}">
                      <a16:colId xmlns:a16="http://schemas.microsoft.com/office/drawing/2014/main" val="1194758832"/>
                    </a:ext>
                  </a:extLst>
                </a:gridCol>
                <a:gridCol w="4648711">
                  <a:extLst>
                    <a:ext uri="{9D8B030D-6E8A-4147-A177-3AD203B41FA5}">
                      <a16:colId xmlns:a16="http://schemas.microsoft.com/office/drawing/2014/main" val="1849659235"/>
                    </a:ext>
                  </a:extLst>
                </a:gridCol>
              </a:tblGrid>
              <a:tr h="8759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style=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spc="15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bar</a:t>
                      </a:r>
                      <a:r>
                        <a:rPr lang="zh-TW" altLang="en-US" sz="2000" b="1" kern="100" spc="15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（</a:t>
                      </a:r>
                      <a:r>
                        <a:rPr lang="en-US" altLang="zh-TW" sz="2000" b="1" kern="100" spc="15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default</a:t>
                      </a:r>
                      <a:r>
                        <a:rPr lang="zh-TW" altLang="en-US" sz="2000" b="1" kern="100" spc="15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00" spc="15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ticks</a:t>
                      </a:r>
                      <a:endParaRPr lang="zh-TW" altLang="en-US" sz="2000" b="1" kern="100" spc="15" dirty="0">
                        <a:solidFill>
                          <a:schemeClr val="lt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828954"/>
                  </a:ext>
                </a:extLst>
              </a:tr>
              <a:tr h="5007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Icon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669474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842472CB-7DB6-4A71-8028-2F0A24179284}"/>
              </a:ext>
            </a:extLst>
          </p:cNvPr>
          <p:cNvPicPr/>
          <p:nvPr/>
        </p:nvPicPr>
        <p:blipFill rotWithShape="1">
          <a:blip r:embed="rId2"/>
          <a:srcRect l="5943" t="38354" b="6596"/>
          <a:stretch/>
        </p:blipFill>
        <p:spPr bwMode="auto">
          <a:xfrm>
            <a:off x="2764741" y="1717183"/>
            <a:ext cx="3983378" cy="374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C81763-26A0-4C99-BB38-02530D77D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9" t="33336" r="2329" b="12493"/>
          <a:stretch/>
        </p:blipFill>
        <p:spPr bwMode="auto">
          <a:xfrm>
            <a:off x="7367767" y="1748897"/>
            <a:ext cx="4214573" cy="3248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3">
            <a:extLst>
              <a:ext uri="{FF2B5EF4-FFF2-40B4-BE49-F238E27FC236}">
                <a16:creationId xmlns:a16="http://schemas.microsoft.com/office/drawing/2014/main" id="{7215AF14-3CBD-9E4E-C1AD-98E4F17B7C4C}"/>
              </a:ext>
            </a:extLst>
          </p:cNvPr>
          <p:cNvSpPr txBox="1"/>
          <p:nvPr/>
        </p:nvSpPr>
        <p:spPr>
          <a:xfrm>
            <a:off x="0" y="305294"/>
            <a:ext cx="475643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North Arrow &amp; Scale Bar</a:t>
            </a:r>
          </a:p>
        </p:txBody>
      </p:sp>
      <p:sp>
        <p:nvSpPr>
          <p:cNvPr id="12" name="文字方塊 2">
            <a:extLst>
              <a:ext uri="{FF2B5EF4-FFF2-40B4-BE49-F238E27FC236}">
                <a16:creationId xmlns:a16="http://schemas.microsoft.com/office/drawing/2014/main" id="{31C5FF4E-1927-8116-4739-9AF8CA706433}"/>
              </a:ext>
            </a:extLst>
          </p:cNvPr>
          <p:cNvSpPr txBox="1"/>
          <p:nvPr/>
        </p:nvSpPr>
        <p:spPr>
          <a:xfrm>
            <a:off x="506331" y="2363799"/>
            <a:ext cx="9722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0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en-US" altLang="zh-TW" sz="2000" b="1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87BB465F-C795-AFCC-08A4-287B28C80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6930"/>
              </p:ext>
            </p:extLst>
          </p:nvPr>
        </p:nvGraphicFramePr>
        <p:xfrm>
          <a:off x="609660" y="2753944"/>
          <a:ext cx="11158728" cy="202633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79558">
                  <a:extLst>
                    <a:ext uri="{9D8B030D-6E8A-4147-A177-3AD203B41FA5}">
                      <a16:colId xmlns:a16="http://schemas.microsoft.com/office/drawing/2014/main" val="6669636"/>
                    </a:ext>
                  </a:extLst>
                </a:gridCol>
                <a:gridCol w="4413182">
                  <a:extLst>
                    <a:ext uri="{9D8B030D-6E8A-4147-A177-3AD203B41FA5}">
                      <a16:colId xmlns:a16="http://schemas.microsoft.com/office/drawing/2014/main" val="662015500"/>
                    </a:ext>
                  </a:extLst>
                </a:gridCol>
                <a:gridCol w="5265988">
                  <a:extLst>
                    <a:ext uri="{9D8B030D-6E8A-4147-A177-3AD203B41FA5}">
                      <a16:colId xmlns:a16="http://schemas.microsoft.com/office/drawing/2014/main" val="1205367756"/>
                    </a:ext>
                  </a:extLst>
                </a:gridCol>
              </a:tblGrid>
              <a:tr h="553132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style=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north_arrow_orienteering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default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north_arrow_fancy_orienteering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48802"/>
                  </a:ext>
                </a:extLst>
              </a:tr>
              <a:tr h="14167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Icon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02867"/>
                  </a:ext>
                </a:extLst>
              </a:tr>
            </a:tbl>
          </a:graphicData>
        </a:graphic>
      </p:graphicFrame>
      <p:pic>
        <p:nvPicPr>
          <p:cNvPr id="14" name="圖片 6">
            <a:extLst>
              <a:ext uri="{FF2B5EF4-FFF2-40B4-BE49-F238E27FC236}">
                <a16:creationId xmlns:a16="http://schemas.microsoft.com/office/drawing/2014/main" id="{17C28205-9E9E-AB8A-4C90-7A1774EA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955" y="3430398"/>
            <a:ext cx="1006475" cy="12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8">
            <a:extLst>
              <a:ext uri="{FF2B5EF4-FFF2-40B4-BE49-F238E27FC236}">
                <a16:creationId xmlns:a16="http://schemas.microsoft.com/office/drawing/2014/main" id="{F5C2E1F2-EDB9-20DB-A668-0FB2F2CFA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771" y="3551471"/>
            <a:ext cx="800100" cy="12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表格 7">
            <a:extLst>
              <a:ext uri="{FF2B5EF4-FFF2-40B4-BE49-F238E27FC236}">
                <a16:creationId xmlns:a16="http://schemas.microsoft.com/office/drawing/2014/main" id="{77E2CC93-4694-96C0-85C2-C5DB631F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50015"/>
              </p:ext>
            </p:extLst>
          </p:nvPr>
        </p:nvGraphicFramePr>
        <p:xfrm>
          <a:off x="609660" y="4780276"/>
          <a:ext cx="11158728" cy="17391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79558">
                  <a:extLst>
                    <a:ext uri="{9D8B030D-6E8A-4147-A177-3AD203B41FA5}">
                      <a16:colId xmlns:a16="http://schemas.microsoft.com/office/drawing/2014/main" val="6669636"/>
                    </a:ext>
                  </a:extLst>
                </a:gridCol>
                <a:gridCol w="4413182">
                  <a:extLst>
                    <a:ext uri="{9D8B030D-6E8A-4147-A177-3AD203B41FA5}">
                      <a16:colId xmlns:a16="http://schemas.microsoft.com/office/drawing/2014/main" val="662015500"/>
                    </a:ext>
                  </a:extLst>
                </a:gridCol>
                <a:gridCol w="5265988">
                  <a:extLst>
                    <a:ext uri="{9D8B030D-6E8A-4147-A177-3AD203B41FA5}">
                      <a16:colId xmlns:a16="http://schemas.microsoft.com/office/drawing/2014/main" val="12053677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style=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north_arrow_minimal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north_arrow_nautical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48802"/>
                  </a:ext>
                </a:extLst>
              </a:tr>
              <a:tr h="14343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Icon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02867"/>
                  </a:ext>
                </a:extLst>
              </a:tr>
            </a:tbl>
          </a:graphicData>
        </a:graphic>
      </p:graphicFrame>
      <p:pic>
        <p:nvPicPr>
          <p:cNvPr id="17" name="圖片 12">
            <a:extLst>
              <a:ext uri="{FF2B5EF4-FFF2-40B4-BE49-F238E27FC236}">
                <a16:creationId xmlns:a16="http://schemas.microsoft.com/office/drawing/2014/main" id="{F71F291D-B87E-19E7-73F8-CD5AC405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771" y="5151362"/>
            <a:ext cx="906462" cy="12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0">
            <a:extLst>
              <a:ext uri="{FF2B5EF4-FFF2-40B4-BE49-F238E27FC236}">
                <a16:creationId xmlns:a16="http://schemas.microsoft.com/office/drawing/2014/main" id="{CE42CE9F-2FD8-738B-2FFE-9CDEA0CF7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754" y="5199020"/>
            <a:ext cx="3968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9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68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4F67285-85E7-6D82-B1F3-68CA2A3B1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023" y="1175439"/>
            <a:ext cx="4175977" cy="50748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80A6146-668A-0615-74E7-8D4252325E4C}"/>
              </a:ext>
            </a:extLst>
          </p:cNvPr>
          <p:cNvSpPr txBox="1"/>
          <p:nvPr/>
        </p:nvSpPr>
        <p:spPr>
          <a:xfrm>
            <a:off x="0" y="2972104"/>
            <a:ext cx="8125427" cy="199028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br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height=unit(2.5, "mm"))+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tl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which_north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="true")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3">
            <a:extLst>
              <a:ext uri="{FF2B5EF4-FFF2-40B4-BE49-F238E27FC236}">
                <a16:creationId xmlns:a16="http://schemas.microsoft.com/office/drawing/2014/main" id="{E01920D9-2652-37AE-9043-A7511C5AD777}"/>
              </a:ext>
            </a:extLst>
          </p:cNvPr>
          <p:cNvSpPr txBox="1"/>
          <p:nvPr/>
        </p:nvSpPr>
        <p:spPr>
          <a:xfrm>
            <a:off x="0" y="305294"/>
            <a:ext cx="475643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North Arrow &amp; Scale Bar</a:t>
            </a:r>
          </a:p>
        </p:txBody>
      </p:sp>
      <p:sp>
        <p:nvSpPr>
          <p:cNvPr id="8" name="文字方塊 2">
            <a:extLst>
              <a:ext uri="{FF2B5EF4-FFF2-40B4-BE49-F238E27FC236}">
                <a16:creationId xmlns:a16="http://schemas.microsoft.com/office/drawing/2014/main" id="{B2E7A0A2-B8A1-FCE1-78CD-785207700572}"/>
              </a:ext>
            </a:extLst>
          </p:cNvPr>
          <p:cNvSpPr txBox="1"/>
          <p:nvPr/>
        </p:nvSpPr>
        <p:spPr>
          <a:xfrm>
            <a:off x="765493" y="1453871"/>
            <a:ext cx="644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0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</a:t>
            </a:r>
            <a:r>
              <a:rPr lang="en-US" altLang="zh-TW" sz="20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2000" spc="15" dirty="0">
                <a:effectLst/>
                <a:latin typeface="Georgia" panose="02040502050405020303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Add the scale bar</a:t>
            </a:r>
          </a:p>
          <a:p>
            <a:r>
              <a:rPr lang="en-US" altLang="zh-TW" sz="20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0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</a:t>
            </a:r>
            <a:r>
              <a:rPr lang="en-US" altLang="zh-TW" sz="20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2000" spc="15" dirty="0">
                <a:effectLst/>
                <a:latin typeface="Georgia" panose="02040502050405020303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Add the north arrow</a:t>
            </a:r>
            <a:endParaRPr lang="en-US" altLang="zh-TW" sz="20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76102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69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9F4453D-01C0-D7E8-A550-F8A2A8FD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28" y="920847"/>
            <a:ext cx="4375272" cy="53243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413DCB1-637C-6DC2-C33D-B0B67177C926}"/>
              </a:ext>
            </a:extLst>
          </p:cNvPr>
          <p:cNvSpPr txBox="1"/>
          <p:nvPr/>
        </p:nvSpPr>
        <p:spPr>
          <a:xfrm>
            <a:off x="0" y="2972104"/>
            <a:ext cx="8125427" cy="242630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height=unit(2.5, "mm"))+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which_north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="true")+</a:t>
            </a:r>
          </a:p>
          <a:p>
            <a:pPr indent="306070" latinLnBrk="1">
              <a:spcAft>
                <a:spcPts val="1000"/>
              </a:spcAft>
            </a:pPr>
            <a:r>
              <a:rPr lang="zh-TW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("New Zealand Map")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A33CFF-3655-44FD-D21B-7557FCA8ADE8}"/>
              </a:ext>
            </a:extLst>
          </p:cNvPr>
          <p:cNvSpPr txBox="1"/>
          <p:nvPr/>
        </p:nvSpPr>
        <p:spPr>
          <a:xfrm>
            <a:off x="717631" y="1485868"/>
            <a:ext cx="6180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en-US" altLang="zh-TW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2400" spc="15" dirty="0">
                <a:effectLst/>
                <a:latin typeface="Georgia" panose="02040502050405020303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Add map title</a:t>
            </a:r>
          </a:p>
        </p:txBody>
      </p:sp>
      <p:sp>
        <p:nvSpPr>
          <p:cNvPr id="7" name="文字方塊 3">
            <a:extLst>
              <a:ext uri="{FF2B5EF4-FFF2-40B4-BE49-F238E27FC236}">
                <a16:creationId xmlns:a16="http://schemas.microsoft.com/office/drawing/2014/main" id="{770CC255-F68D-5D3A-0901-63755A5312FA}"/>
              </a:ext>
            </a:extLst>
          </p:cNvPr>
          <p:cNvSpPr txBox="1"/>
          <p:nvPr/>
        </p:nvSpPr>
        <p:spPr>
          <a:xfrm>
            <a:off x="0" y="305294"/>
            <a:ext cx="1935145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Map Title</a:t>
            </a:r>
          </a:p>
        </p:txBody>
      </p:sp>
    </p:spTree>
    <p:extLst>
      <p:ext uri="{BB962C8B-B14F-4D97-AF65-F5344CB8AC3E}">
        <p14:creationId xmlns:p14="http://schemas.microsoft.com/office/powerpoint/2010/main" val="59900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599419-2A93-C9D1-4B13-6D948FA1F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067673"/>
              </p:ext>
            </p:extLst>
          </p:nvPr>
        </p:nvGraphicFramePr>
        <p:xfrm>
          <a:off x="1372280" y="1795371"/>
          <a:ext cx="9447439" cy="270898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513456">
                  <a:extLst>
                    <a:ext uri="{9D8B030D-6E8A-4147-A177-3AD203B41FA5}">
                      <a16:colId xmlns:a16="http://schemas.microsoft.com/office/drawing/2014/main" val="3860815712"/>
                    </a:ext>
                  </a:extLst>
                </a:gridCol>
                <a:gridCol w="3327183">
                  <a:extLst>
                    <a:ext uri="{9D8B030D-6E8A-4147-A177-3AD203B41FA5}">
                      <a16:colId xmlns:a16="http://schemas.microsoft.com/office/drawing/2014/main" val="224641585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1696786708"/>
                    </a:ext>
                  </a:extLst>
                </a:gridCol>
              </a:tblGrid>
              <a:tr h="324115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Vector Data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Raster</a:t>
                      </a:r>
                      <a:r>
                        <a:rPr lang="zh-TW" alt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alt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Data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4145970"/>
                  </a:ext>
                </a:extLst>
              </a:tr>
              <a:tr h="4868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Units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Point, Line, Polygon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Grids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2996088"/>
                  </a:ext>
                </a:extLst>
              </a:tr>
              <a:tr h="4014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Data Structure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Complex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Simple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7864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High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Low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4820311"/>
                  </a:ext>
                </a:extLst>
              </a:tr>
              <a:tr h="4147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Suitable Analysis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Network Analysis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Grid Analysis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3301894"/>
                  </a:ext>
                </a:extLst>
              </a:tr>
              <a:tr h="6482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Application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Location of stations,</a:t>
                      </a:r>
                    </a:p>
                    <a:p>
                      <a:pPr algn="l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Typology of bus routes…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Satellite,</a:t>
                      </a:r>
                    </a:p>
                    <a:p>
                      <a:pPr algn="l"/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Digital elevation model (DEM)…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220475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AE2ED0A-D308-CE86-0B83-022562F57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264" y="5110968"/>
            <a:ext cx="6694271" cy="161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2499FA-E303-3D4F-9C59-4536A9E1B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62" y="5110967"/>
            <a:ext cx="2146247" cy="1610506"/>
          </a:xfrm>
          <a:prstGeom prst="rect">
            <a:avLst/>
          </a:prstGeom>
          <a:noFill/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5E7124B1-6F00-CC8C-6E65-EB5DAB5166AE}"/>
              </a:ext>
            </a:extLst>
          </p:cNvPr>
          <p:cNvSpPr/>
          <p:nvPr/>
        </p:nvSpPr>
        <p:spPr>
          <a:xfrm rot="8075827">
            <a:off x="3363039" y="5092039"/>
            <a:ext cx="1028949" cy="451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F040CC0-207B-269D-65D5-9824240D5287}"/>
              </a:ext>
            </a:extLst>
          </p:cNvPr>
          <p:cNvSpPr/>
          <p:nvPr/>
        </p:nvSpPr>
        <p:spPr>
          <a:xfrm rot="2297678">
            <a:off x="8427714" y="4967530"/>
            <a:ext cx="1028949" cy="451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B833C3-5E21-4D46-1370-49A78341569B}"/>
              </a:ext>
            </a:extLst>
          </p:cNvPr>
          <p:cNvSpPr txBox="1"/>
          <p:nvPr/>
        </p:nvSpPr>
        <p:spPr>
          <a:xfrm>
            <a:off x="936416" y="1134637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Storage</a:t>
            </a:r>
            <a:endParaRPr lang="zh-TW" alt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文字方塊 5">
            <a:extLst>
              <a:ext uri="{FF2B5EF4-FFF2-40B4-BE49-F238E27FC236}">
                <a16:creationId xmlns:a16="http://schemas.microsoft.com/office/drawing/2014/main" id="{F1759461-EAF4-D4B0-E30A-F995D25D97FD}"/>
              </a:ext>
            </a:extLst>
          </p:cNvPr>
          <p:cNvSpPr txBox="1"/>
          <p:nvPr/>
        </p:nvSpPr>
        <p:spPr>
          <a:xfrm>
            <a:off x="0" y="305294"/>
            <a:ext cx="180530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Features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00073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8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70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459348-CFE2-1C63-1D82-F1F04300E7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2"/>
          <a:stretch/>
        </p:blipFill>
        <p:spPr bwMode="auto">
          <a:xfrm>
            <a:off x="2448236" y="1485868"/>
            <a:ext cx="7580007" cy="40997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3">
            <a:extLst>
              <a:ext uri="{FF2B5EF4-FFF2-40B4-BE49-F238E27FC236}">
                <a16:creationId xmlns:a16="http://schemas.microsoft.com/office/drawing/2014/main" id="{1B71744F-08DC-73E7-4E49-211454468807}"/>
              </a:ext>
            </a:extLst>
          </p:cNvPr>
          <p:cNvSpPr txBox="1"/>
          <p:nvPr/>
        </p:nvSpPr>
        <p:spPr>
          <a:xfrm>
            <a:off x="0" y="305294"/>
            <a:ext cx="506901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 &amp;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 type Settings</a:t>
            </a:r>
          </a:p>
        </p:txBody>
      </p:sp>
    </p:spTree>
    <p:extLst>
      <p:ext uri="{BB962C8B-B14F-4D97-AF65-F5344CB8AC3E}">
        <p14:creationId xmlns:p14="http://schemas.microsoft.com/office/powerpoint/2010/main" val="2345358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4E8126-B492-16E2-7953-CE0DF137BEBD}"/>
              </a:ext>
            </a:extLst>
          </p:cNvPr>
          <p:cNvSpPr txBox="1"/>
          <p:nvPr/>
        </p:nvSpPr>
        <p:spPr>
          <a:xfrm>
            <a:off x="160421" y="3236321"/>
            <a:ext cx="7581417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color="blue", </a:t>
            </a:r>
            <a:r>
              <a:rPr lang="en-US" altLang="zh-TW" sz="18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="dashed"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color="red", size=2,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shape=4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D2BEE5-87B3-5466-CE69-7E9F1789D5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72" y="1043608"/>
            <a:ext cx="4209807" cy="51158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3867B065-79C9-85C6-3DA5-B27B0FBE57CC}"/>
              </a:ext>
            </a:extLst>
          </p:cNvPr>
          <p:cNvSpPr txBox="1"/>
          <p:nvPr/>
        </p:nvSpPr>
        <p:spPr>
          <a:xfrm>
            <a:off x="0" y="305294"/>
            <a:ext cx="506901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 &amp;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 type Settings</a:t>
            </a:r>
          </a:p>
        </p:txBody>
      </p:sp>
    </p:spTree>
    <p:extLst>
      <p:ext uri="{BB962C8B-B14F-4D97-AF65-F5344CB8AC3E}">
        <p14:creationId xmlns:p14="http://schemas.microsoft.com/office/powerpoint/2010/main" val="1098903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72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A0FD30-44B9-9B82-87BA-91487A4AA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603184"/>
              </p:ext>
            </p:extLst>
          </p:nvPr>
        </p:nvGraphicFramePr>
        <p:xfrm>
          <a:off x="1169784" y="1400736"/>
          <a:ext cx="9852431" cy="477814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80420">
                  <a:extLst>
                    <a:ext uri="{9D8B030D-6E8A-4147-A177-3AD203B41FA5}">
                      <a16:colId xmlns:a16="http://schemas.microsoft.com/office/drawing/2014/main" val="3134615319"/>
                    </a:ext>
                  </a:extLst>
                </a:gridCol>
                <a:gridCol w="2735188">
                  <a:extLst>
                    <a:ext uri="{9D8B030D-6E8A-4147-A177-3AD203B41FA5}">
                      <a16:colId xmlns:a16="http://schemas.microsoft.com/office/drawing/2014/main" val="2263816414"/>
                    </a:ext>
                  </a:extLst>
                </a:gridCol>
                <a:gridCol w="2825436">
                  <a:extLst>
                    <a:ext uri="{9D8B030D-6E8A-4147-A177-3AD203B41FA5}">
                      <a16:colId xmlns:a16="http://schemas.microsoft.com/office/drawing/2014/main" val="1859124933"/>
                    </a:ext>
                  </a:extLst>
                </a:gridCol>
                <a:gridCol w="2611387">
                  <a:extLst>
                    <a:ext uri="{9D8B030D-6E8A-4147-A177-3AD203B41FA5}">
                      <a16:colId xmlns:a16="http://schemas.microsoft.com/office/drawing/2014/main" val="895256566"/>
                    </a:ext>
                  </a:extLst>
                </a:gridCol>
              </a:tblGrid>
              <a:tr h="399147"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Adjustment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Setting Argument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Feature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Element Function</a:t>
                      </a:r>
                      <a:endParaRPr lang="zh-TW" sz="1800" kern="1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11493"/>
                  </a:ext>
                </a:extLst>
              </a:tr>
              <a:tr h="301291"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Background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</a:t>
                      </a: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panel.background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Adjust the background.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element_rect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426709"/>
                  </a:ext>
                </a:extLst>
              </a:tr>
              <a:tr h="32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panel.border=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Adjust the border.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967587"/>
                  </a:ext>
                </a:extLst>
              </a:tr>
              <a:tr h="67511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panel.grid.major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Adjust the grid.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element_line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6354"/>
                  </a:ext>
                </a:extLst>
              </a:tr>
              <a:tr h="1026178"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Axis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</a:t>
                      </a: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axis.text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axis.text.x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axis.text.y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Adjust the font type of axis text.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729618"/>
                  </a:ext>
                </a:extLst>
              </a:tr>
              <a:tr h="10261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axis.title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axis.title.x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axis.title.y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Adjust the font type of axis title.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606166"/>
                  </a:ext>
                </a:extLst>
              </a:tr>
              <a:tr h="10261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axis.ticks=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axis.ticks.x=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axis.ticks.y=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Adjust the line type of ticks.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element_line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810184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564CA07-D5E1-FBE4-0D96-331E7D0FC392}"/>
              </a:ext>
            </a:extLst>
          </p:cNvPr>
          <p:cNvSpPr txBox="1"/>
          <p:nvPr/>
        </p:nvSpPr>
        <p:spPr>
          <a:xfrm>
            <a:off x="8064230" y="136526"/>
            <a:ext cx="3980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latinLnBrk="1">
              <a:spcAft>
                <a:spcPts val="600"/>
              </a:spcAft>
            </a:pP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i="1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theme(</a:t>
            </a:r>
            <a:r>
              <a:rPr lang="en-US" altLang="zh-TW" b="1" i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Setarg</a:t>
            </a:r>
            <a:r>
              <a:rPr lang="en-US" altLang="zh-TW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b="1" i="1" kern="1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ElementFun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F1ED3511-06B1-FD08-3B88-D9B631808F56}"/>
              </a:ext>
            </a:extLst>
          </p:cNvPr>
          <p:cNvSpPr txBox="1"/>
          <p:nvPr/>
        </p:nvSpPr>
        <p:spPr>
          <a:xfrm>
            <a:off x="0" y="305294"/>
            <a:ext cx="332014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Detailed Settings</a:t>
            </a:r>
          </a:p>
        </p:txBody>
      </p:sp>
      <p:sp>
        <p:nvSpPr>
          <p:cNvPr id="8" name="文字方塊 2">
            <a:extLst>
              <a:ext uri="{FF2B5EF4-FFF2-40B4-BE49-F238E27FC236}">
                <a16:creationId xmlns:a16="http://schemas.microsoft.com/office/drawing/2014/main" id="{DF25CA96-87DC-8824-2EC0-989918613636}"/>
              </a:ext>
            </a:extLst>
          </p:cNvPr>
          <p:cNvSpPr txBox="1"/>
          <p:nvPr/>
        </p:nvSpPr>
        <p:spPr>
          <a:xfrm>
            <a:off x="3320140" y="883792"/>
            <a:ext cx="5442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2400" dirty="0">
                <a:latin typeface="Georgia" panose="02040502050405020303" pitchFamily="18" charset="0"/>
              </a:rPr>
              <a:t>Map </a:t>
            </a:r>
            <a:r>
              <a:rPr lang="en-US" altLang="zh-TW" sz="2400" dirty="0" err="1">
                <a:latin typeface="Georgia" panose="02040502050405020303" pitchFamily="18" charset="0"/>
              </a:rPr>
              <a:t>Visualisation</a:t>
            </a:r>
            <a:r>
              <a:rPr lang="en-US" altLang="zh-TW" sz="2400" dirty="0">
                <a:latin typeface="Georgia" panose="02040502050405020303" pitchFamily="18" charset="0"/>
              </a:rPr>
              <a:t> Settings -1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01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2BFD19D-95A7-0B3E-285D-B0344A7F2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97153"/>
              </p:ext>
            </p:extLst>
          </p:nvPr>
        </p:nvGraphicFramePr>
        <p:xfrm>
          <a:off x="503402" y="1377231"/>
          <a:ext cx="11204647" cy="509150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94734">
                  <a:extLst>
                    <a:ext uri="{9D8B030D-6E8A-4147-A177-3AD203B41FA5}">
                      <a16:colId xmlns:a16="http://schemas.microsoft.com/office/drawing/2014/main" val="3134615319"/>
                    </a:ext>
                  </a:extLst>
                </a:gridCol>
                <a:gridCol w="2959878">
                  <a:extLst>
                    <a:ext uri="{9D8B030D-6E8A-4147-A177-3AD203B41FA5}">
                      <a16:colId xmlns:a16="http://schemas.microsoft.com/office/drawing/2014/main" val="2263816414"/>
                    </a:ext>
                  </a:extLst>
                </a:gridCol>
                <a:gridCol w="3908392">
                  <a:extLst>
                    <a:ext uri="{9D8B030D-6E8A-4147-A177-3AD203B41FA5}">
                      <a16:colId xmlns:a16="http://schemas.microsoft.com/office/drawing/2014/main" val="1859124933"/>
                    </a:ext>
                  </a:extLst>
                </a:gridCol>
                <a:gridCol w="2441643">
                  <a:extLst>
                    <a:ext uri="{9D8B030D-6E8A-4147-A177-3AD203B41FA5}">
                      <a16:colId xmlns:a16="http://schemas.microsoft.com/office/drawing/2014/main" val="895256566"/>
                    </a:ext>
                  </a:extLst>
                </a:gridCol>
              </a:tblGrid>
              <a:tr h="410054"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Adjustment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kern="100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Setting Argument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Feature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Element Function</a:t>
                      </a:r>
                      <a:endParaRPr lang="zh-TW" sz="1800" kern="1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11493"/>
                  </a:ext>
                </a:extLst>
              </a:tr>
              <a:tr h="410054">
                <a:tc rowSpan="6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Legend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</a:t>
                      </a: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legend.background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background of the legends.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element_rect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417213"/>
                  </a:ext>
                </a:extLst>
              </a:tr>
              <a:tr h="4442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legend.key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 the legends.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012610"/>
                  </a:ext>
                </a:extLst>
              </a:tr>
              <a:tr h="4100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legend.text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font type in each legend.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734870"/>
                  </a:ext>
                </a:extLst>
              </a:tr>
              <a:tr h="4442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legend.title=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font type of legend title.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596090"/>
                  </a:ext>
                </a:extLst>
              </a:tr>
              <a:tr h="4100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legend.position=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position of legend.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c(x=, y=)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314185"/>
                  </a:ext>
                </a:extLst>
              </a:tr>
              <a:tr h="129850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legend.spacing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legend.spacing.x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legend.spacing.y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spacing between legends.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unit(value=, unit=)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057095"/>
                  </a:ext>
                </a:extLst>
              </a:tr>
              <a:tr h="854280"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Title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</a:t>
                      </a: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font type of title.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025091"/>
                  </a:ext>
                </a:extLst>
              </a:tr>
              <a:tr h="4100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plot.title.position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Adjust the position of title.</a:t>
                      </a:r>
                      <a:endParaRPr lang="zh-TW" alt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c(x=, y=)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7512" marR="37512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4425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73</a:t>
            </a:fld>
            <a:endParaRPr lang="zh-TW" altLang="en-US"/>
          </a:p>
        </p:txBody>
      </p:sp>
      <p:sp>
        <p:nvSpPr>
          <p:cNvPr id="7" name="文字方塊 3">
            <a:extLst>
              <a:ext uri="{FF2B5EF4-FFF2-40B4-BE49-F238E27FC236}">
                <a16:creationId xmlns:a16="http://schemas.microsoft.com/office/drawing/2014/main" id="{6FDD399E-72A7-3A16-FDE1-895F7363D49C}"/>
              </a:ext>
            </a:extLst>
          </p:cNvPr>
          <p:cNvSpPr txBox="1"/>
          <p:nvPr/>
        </p:nvSpPr>
        <p:spPr>
          <a:xfrm>
            <a:off x="0" y="305294"/>
            <a:ext cx="332014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Detailed Settings</a:t>
            </a:r>
          </a:p>
        </p:txBody>
      </p:sp>
      <p:sp>
        <p:nvSpPr>
          <p:cNvPr id="11" name="文字方塊 2">
            <a:extLst>
              <a:ext uri="{FF2B5EF4-FFF2-40B4-BE49-F238E27FC236}">
                <a16:creationId xmlns:a16="http://schemas.microsoft.com/office/drawing/2014/main" id="{B889A40B-BE44-BFBD-EE2C-89E13A0318C6}"/>
              </a:ext>
            </a:extLst>
          </p:cNvPr>
          <p:cNvSpPr txBox="1"/>
          <p:nvPr/>
        </p:nvSpPr>
        <p:spPr>
          <a:xfrm>
            <a:off x="3320140" y="883792"/>
            <a:ext cx="5442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2400" dirty="0">
                <a:latin typeface="Georgia" panose="02040502050405020303" pitchFamily="18" charset="0"/>
              </a:rPr>
              <a:t>Map </a:t>
            </a:r>
            <a:r>
              <a:rPr lang="en-US" altLang="zh-TW" sz="2400" dirty="0" err="1">
                <a:latin typeface="Georgia" panose="02040502050405020303" pitchFamily="18" charset="0"/>
              </a:rPr>
              <a:t>Visualisation</a:t>
            </a:r>
            <a:r>
              <a:rPr lang="en-US" altLang="zh-TW" sz="2400" dirty="0">
                <a:latin typeface="Georgia" panose="02040502050405020303" pitchFamily="18" charset="0"/>
              </a:rPr>
              <a:t> Settings -2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488BA2E5-EA1D-0EBE-7CB2-6A965A838E2F}"/>
              </a:ext>
            </a:extLst>
          </p:cNvPr>
          <p:cNvSpPr txBox="1"/>
          <p:nvPr/>
        </p:nvSpPr>
        <p:spPr>
          <a:xfrm>
            <a:off x="8064230" y="136526"/>
            <a:ext cx="3980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latinLnBrk="1">
              <a:spcAft>
                <a:spcPts val="600"/>
              </a:spcAft>
            </a:pP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i="1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theme(</a:t>
            </a:r>
            <a:r>
              <a:rPr lang="en-US" altLang="zh-TW" b="1" i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Setarg</a:t>
            </a:r>
            <a:r>
              <a:rPr lang="en-US" altLang="zh-TW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b="1" i="1" kern="1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ElementFun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2778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74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05C3ABA-884A-C04C-D2B9-11D7BF585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417015"/>
              </p:ext>
            </p:extLst>
          </p:nvPr>
        </p:nvGraphicFramePr>
        <p:xfrm>
          <a:off x="1286281" y="1193547"/>
          <a:ext cx="9744885" cy="548027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97779">
                  <a:extLst>
                    <a:ext uri="{9D8B030D-6E8A-4147-A177-3AD203B41FA5}">
                      <a16:colId xmlns:a16="http://schemas.microsoft.com/office/drawing/2014/main" val="3258537210"/>
                    </a:ext>
                  </a:extLst>
                </a:gridCol>
                <a:gridCol w="2062263">
                  <a:extLst>
                    <a:ext uri="{9D8B030D-6E8A-4147-A177-3AD203B41FA5}">
                      <a16:colId xmlns:a16="http://schemas.microsoft.com/office/drawing/2014/main" val="2291147849"/>
                    </a:ext>
                  </a:extLst>
                </a:gridCol>
                <a:gridCol w="2839028">
                  <a:extLst>
                    <a:ext uri="{9D8B030D-6E8A-4147-A177-3AD203B41FA5}">
                      <a16:colId xmlns:a16="http://schemas.microsoft.com/office/drawing/2014/main" val="1844299904"/>
                    </a:ext>
                  </a:extLst>
                </a:gridCol>
                <a:gridCol w="2345815">
                  <a:extLst>
                    <a:ext uri="{9D8B030D-6E8A-4147-A177-3AD203B41FA5}">
                      <a16:colId xmlns:a16="http://schemas.microsoft.com/office/drawing/2014/main" val="2777842406"/>
                    </a:ext>
                  </a:extLst>
                </a:gridCol>
              </a:tblGrid>
              <a:tr h="400767">
                <a:tc>
                  <a:txBody>
                    <a:bodyPr/>
                    <a:lstStyle/>
                    <a:p>
                      <a:pPr indent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TW" sz="1800" kern="1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Element Function</a:t>
                      </a:r>
                      <a:endParaRPr lang="zh-TW" altLang="zh-TW" sz="1800" kern="1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Argument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kern="100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Setting Argument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Feature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78506"/>
                  </a:ext>
                </a:extLst>
              </a:tr>
              <a:tr h="317469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element_blank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Remove all the background &amp; border.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259257"/>
                  </a:ext>
                </a:extLst>
              </a:tr>
              <a:tr h="317469">
                <a:tc rowSpan="4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element_rect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fill=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Background (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Legend</a:t>
                      </a:r>
                      <a:r>
                        <a:rPr lang="en-US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(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Background color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276374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Border color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100225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Border width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78445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linetype=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Border line type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175039"/>
                  </a:ext>
                </a:extLst>
              </a:tr>
              <a:tr h="317469">
                <a:tc rowSpan="8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element_text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Axis (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Legend (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legend.)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Title </a:t>
                      </a:r>
                      <a:r>
                        <a:rPr lang="en-US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plot.title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Font color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596208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Font size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840596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angle=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Font angle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619034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hjust=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Move font horizontally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831672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vjust=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Move font vertically</a:t>
                      </a:r>
                      <a:endParaRPr lang="zh-TW" alt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851680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face=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Font face (bold, italic)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488573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family=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Font </a:t>
                      </a: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family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19448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margin=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Margin between texts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026947"/>
                  </a:ext>
                </a:extLst>
              </a:tr>
              <a:tr h="317469"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element_line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color=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Grids</a:t>
                      </a:r>
                      <a:r>
                        <a:rPr lang="en-US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(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panel.)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Axis</a:t>
                      </a:r>
                      <a:r>
                        <a:rPr lang="en-US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(</a:t>
                      </a:r>
                      <a:r>
                        <a:rPr lang="en-US" sz="18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axis.)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Line color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647571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size=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Line width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224004"/>
                  </a:ext>
                </a:extLst>
              </a:tr>
              <a:tr h="317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linetype=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Line type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118225"/>
                  </a:ext>
                </a:extLst>
              </a:tr>
            </a:tbl>
          </a:graphicData>
        </a:graphic>
      </p:graphicFrame>
      <p:sp>
        <p:nvSpPr>
          <p:cNvPr id="6" name="文字方塊 3">
            <a:extLst>
              <a:ext uri="{FF2B5EF4-FFF2-40B4-BE49-F238E27FC236}">
                <a16:creationId xmlns:a16="http://schemas.microsoft.com/office/drawing/2014/main" id="{80773245-1A65-123B-8E62-E26F17ECF672}"/>
              </a:ext>
            </a:extLst>
          </p:cNvPr>
          <p:cNvSpPr txBox="1"/>
          <p:nvPr/>
        </p:nvSpPr>
        <p:spPr>
          <a:xfrm>
            <a:off x="0" y="305294"/>
            <a:ext cx="332014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Detailed Settings</a:t>
            </a:r>
          </a:p>
        </p:txBody>
      </p:sp>
      <p:sp>
        <p:nvSpPr>
          <p:cNvPr id="7" name="文字方塊 2">
            <a:extLst>
              <a:ext uri="{FF2B5EF4-FFF2-40B4-BE49-F238E27FC236}">
                <a16:creationId xmlns:a16="http://schemas.microsoft.com/office/drawing/2014/main" id="{FACEA746-8794-EA99-F137-119D155CE199}"/>
              </a:ext>
            </a:extLst>
          </p:cNvPr>
          <p:cNvSpPr txBox="1"/>
          <p:nvPr/>
        </p:nvSpPr>
        <p:spPr>
          <a:xfrm>
            <a:off x="3374837" y="702698"/>
            <a:ext cx="5442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2400" dirty="0">
                <a:latin typeface="Georgia" panose="02040502050405020303" pitchFamily="18" charset="0"/>
              </a:rPr>
              <a:t>Map </a:t>
            </a:r>
            <a:r>
              <a:rPr lang="en-US" altLang="zh-TW" sz="2400" dirty="0" err="1">
                <a:latin typeface="Georgia" panose="02040502050405020303" pitchFamily="18" charset="0"/>
              </a:rPr>
              <a:t>Visualisation</a:t>
            </a:r>
            <a:r>
              <a:rPr lang="en-US" altLang="zh-TW" sz="2400" dirty="0">
                <a:latin typeface="Georgia" panose="02040502050405020303" pitchFamily="18" charset="0"/>
              </a:rPr>
              <a:t> Settings -3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sp>
        <p:nvSpPr>
          <p:cNvPr id="8" name="文字方塊 6">
            <a:extLst>
              <a:ext uri="{FF2B5EF4-FFF2-40B4-BE49-F238E27FC236}">
                <a16:creationId xmlns:a16="http://schemas.microsoft.com/office/drawing/2014/main" id="{72FCEF1C-0AAA-D423-0330-644E24871B8B}"/>
              </a:ext>
            </a:extLst>
          </p:cNvPr>
          <p:cNvSpPr txBox="1"/>
          <p:nvPr/>
        </p:nvSpPr>
        <p:spPr>
          <a:xfrm>
            <a:off x="8064230" y="136526"/>
            <a:ext cx="3980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latinLnBrk="1">
              <a:spcAft>
                <a:spcPts val="600"/>
              </a:spcAft>
            </a:pP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i="1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theme(</a:t>
            </a:r>
            <a:r>
              <a:rPr lang="en-US" altLang="zh-TW" b="1" i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Setarg</a:t>
            </a:r>
            <a:r>
              <a:rPr lang="en-US" altLang="zh-TW" kern="100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b="1" i="1" kern="1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ElementFun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02317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2984235-BFCA-0308-756E-220822A96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8" r="30887"/>
          <a:stretch/>
        </p:blipFill>
        <p:spPr>
          <a:xfrm>
            <a:off x="8046276" y="827243"/>
            <a:ext cx="4145724" cy="568597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E0DB59-49A0-89D3-DE9E-18191151D9EC}"/>
              </a:ext>
            </a:extLst>
          </p:cNvPr>
          <p:cNvSpPr txBox="1"/>
          <p:nvPr/>
        </p:nvSpPr>
        <p:spPr>
          <a:xfrm>
            <a:off x="0" y="1893657"/>
            <a:ext cx="6886938" cy="388824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nz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(fill=Island))+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theme(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axis.ticks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(size=12),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(size=15),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=c(0.87, 0.15),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680C0468-6AB2-1052-1449-71DB098D18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FD6C316-AD24-D5B7-3E60-63A0F71965C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212080" y="2940180"/>
            <a:ext cx="1989244" cy="15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7D32F76-62BF-C4FA-943E-606BC4D417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9400" y="3378235"/>
            <a:ext cx="1841924" cy="15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50BEDDC-D43C-DD2A-DA1A-FB5FBC1704B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359400" y="3825390"/>
            <a:ext cx="1841924" cy="15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9CE4AB5-F773-EDE8-89FC-FE12D673A5D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339840" y="4245406"/>
            <a:ext cx="861484" cy="15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76C485B-707C-C976-4047-FE24377400F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412375" y="4668953"/>
            <a:ext cx="788949" cy="15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094EE82-6A16-D894-8F9E-11AB98B3C22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740400" y="5130618"/>
            <a:ext cx="1460924" cy="15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0FEA4BE-22AA-5701-6EB6-B5E855826E4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97600" y="5529948"/>
            <a:ext cx="1003724" cy="15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FBC993-63E4-1288-7E5D-7479131111A4}"/>
              </a:ext>
            </a:extLst>
          </p:cNvPr>
          <p:cNvSpPr txBox="1"/>
          <p:nvPr/>
        </p:nvSpPr>
        <p:spPr>
          <a:xfrm>
            <a:off x="7201324" y="2770903"/>
            <a:ext cx="1643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Remove axis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036C99-B1D3-09C1-9D5A-C06C464A2FCE}"/>
              </a:ext>
            </a:extLst>
          </p:cNvPr>
          <p:cNvSpPr txBox="1"/>
          <p:nvPr/>
        </p:nvSpPr>
        <p:spPr>
          <a:xfrm>
            <a:off x="7201324" y="3208958"/>
            <a:ext cx="1973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Remove ticks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4392F9-8CC3-92E9-952E-E47C99F91349}"/>
              </a:ext>
            </a:extLst>
          </p:cNvPr>
          <p:cNvSpPr txBox="1"/>
          <p:nvPr/>
        </p:nvSpPr>
        <p:spPr>
          <a:xfrm>
            <a:off x="7201324" y="3656113"/>
            <a:ext cx="1973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Remove axis title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1FD2A43-2CCB-D3C8-2322-D70ADA8EB5B1}"/>
              </a:ext>
            </a:extLst>
          </p:cNvPr>
          <p:cNvSpPr txBox="1"/>
          <p:nvPr/>
        </p:nvSpPr>
        <p:spPr>
          <a:xfrm>
            <a:off x="7201324" y="4076129"/>
            <a:ext cx="2743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Set the text size of legend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3157CCD-AF9D-445B-A653-6045CF693915}"/>
              </a:ext>
            </a:extLst>
          </p:cNvPr>
          <p:cNvSpPr txBox="1"/>
          <p:nvPr/>
        </p:nvSpPr>
        <p:spPr>
          <a:xfrm>
            <a:off x="7201324" y="4499676"/>
            <a:ext cx="32072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Set the text size of legend title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E88D27F-5D67-84AA-5B69-279D6983900D}"/>
              </a:ext>
            </a:extLst>
          </p:cNvPr>
          <p:cNvSpPr txBox="1"/>
          <p:nvPr/>
        </p:nvSpPr>
        <p:spPr>
          <a:xfrm>
            <a:off x="7201324" y="4961341"/>
            <a:ext cx="2973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Set the position of legend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20DE8B3-396D-4006-4485-69E1C39B29BF}"/>
              </a:ext>
            </a:extLst>
          </p:cNvPr>
          <p:cNvSpPr txBox="1"/>
          <p:nvPr/>
        </p:nvSpPr>
        <p:spPr>
          <a:xfrm>
            <a:off x="7201324" y="5360671"/>
            <a:ext cx="2283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Remove background</a:t>
            </a:r>
          </a:p>
        </p:txBody>
      </p:sp>
      <p:sp>
        <p:nvSpPr>
          <p:cNvPr id="21" name="文字方塊 3">
            <a:extLst>
              <a:ext uri="{FF2B5EF4-FFF2-40B4-BE49-F238E27FC236}">
                <a16:creationId xmlns:a16="http://schemas.microsoft.com/office/drawing/2014/main" id="{CAEF7A41-B615-E6AB-3306-F3CF077E0199}"/>
              </a:ext>
            </a:extLst>
          </p:cNvPr>
          <p:cNvSpPr txBox="1"/>
          <p:nvPr/>
        </p:nvSpPr>
        <p:spPr>
          <a:xfrm>
            <a:off x="0" y="305294"/>
            <a:ext cx="332014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Detailed Settings</a:t>
            </a:r>
          </a:p>
        </p:txBody>
      </p:sp>
    </p:spTree>
    <p:extLst>
      <p:ext uri="{BB962C8B-B14F-4D97-AF65-F5344CB8AC3E}">
        <p14:creationId xmlns:p14="http://schemas.microsoft.com/office/powerpoint/2010/main" val="30878713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B003C4-51B3-CA8E-FD59-AE04412B5E65}"/>
              </a:ext>
            </a:extLst>
          </p:cNvPr>
          <p:cNvSpPr txBox="1"/>
          <p:nvPr/>
        </p:nvSpPr>
        <p:spPr>
          <a:xfrm>
            <a:off x="0" y="1053553"/>
            <a:ext cx="9097818" cy="563744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(fill=REGION))+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zh-TW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美國地圖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theme(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panel.border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(color="black", fill=NA),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(fill="#A3B3C1"),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panel.grid.major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element_line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(color="#808080",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axis.ticks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element_line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(size=3),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legend.background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(fill=alpha("#778899", 0.4)),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legend.key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(fill=NA, color=NA),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hjust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=0.5),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=c(0.91, 0.2),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(size=25,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hjust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=0.5))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52A5E6F5-FF14-25CD-0DF7-C931CEA1E26B}"/>
              </a:ext>
            </a:extLst>
          </p:cNvPr>
          <p:cNvSpPr txBox="1"/>
          <p:nvPr/>
        </p:nvSpPr>
        <p:spPr>
          <a:xfrm>
            <a:off x="0" y="305294"/>
            <a:ext cx="332014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Detailed Settings</a:t>
            </a:r>
          </a:p>
        </p:txBody>
      </p:sp>
    </p:spTree>
    <p:extLst>
      <p:ext uri="{BB962C8B-B14F-4D97-AF65-F5344CB8AC3E}">
        <p14:creationId xmlns:p14="http://schemas.microsoft.com/office/powerpoint/2010/main" val="2217493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77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C2F0286-9CBE-E8BF-8157-C577595864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/>
          <a:stretch/>
        </p:blipFill>
        <p:spPr bwMode="auto">
          <a:xfrm>
            <a:off x="648969" y="756443"/>
            <a:ext cx="11157787" cy="58069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3">
            <a:extLst>
              <a:ext uri="{FF2B5EF4-FFF2-40B4-BE49-F238E27FC236}">
                <a16:creationId xmlns:a16="http://schemas.microsoft.com/office/drawing/2014/main" id="{3C5F1ADE-066D-A36B-415E-1675E68D9C0E}"/>
              </a:ext>
            </a:extLst>
          </p:cNvPr>
          <p:cNvSpPr txBox="1"/>
          <p:nvPr/>
        </p:nvSpPr>
        <p:spPr>
          <a:xfrm>
            <a:off x="0" y="305294"/>
            <a:ext cx="332014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Detailed Settings</a:t>
            </a:r>
          </a:p>
        </p:txBody>
      </p:sp>
    </p:spTree>
    <p:extLst>
      <p:ext uri="{BB962C8B-B14F-4D97-AF65-F5344CB8AC3E}">
        <p14:creationId xmlns:p14="http://schemas.microsoft.com/office/powerpoint/2010/main" val="24371192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C41F398A-6B5A-C588-EC48-91B242CE4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" y="4617788"/>
            <a:ext cx="3970244" cy="216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EE5E943-F1E7-2E22-42E4-333EB802F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38" y="4617788"/>
            <a:ext cx="3969118" cy="216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FB1745A-55EA-2936-6540-DCB5AB5E1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55" b="28740"/>
          <a:stretch/>
        </p:blipFill>
        <p:spPr bwMode="auto">
          <a:xfrm>
            <a:off x="8069606" y="4617788"/>
            <a:ext cx="4125013" cy="2167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EEE142-AB48-728E-55A0-14782E0D847D}"/>
              </a:ext>
            </a:extLst>
          </p:cNvPr>
          <p:cNvSpPr txBox="1"/>
          <p:nvPr/>
        </p:nvSpPr>
        <p:spPr>
          <a:xfrm>
            <a:off x="8334530" y="136526"/>
            <a:ext cx="38574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latinLnBrk="1">
              <a:spcAft>
                <a:spcPts val="6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6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theme_*()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9D3BE5-8139-1F82-0406-557FB710DB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" y="1879769"/>
            <a:ext cx="3969476" cy="216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935CF4-4855-3CB6-25E0-D9BFB261E0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38" y="1879769"/>
            <a:ext cx="3969118" cy="216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F145EF9-C486-6EC2-BFB5-7FF6366454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940" y="1876422"/>
            <a:ext cx="3969116" cy="216789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BD40A6-A037-3A77-C783-B936037FEC01}"/>
              </a:ext>
            </a:extLst>
          </p:cNvPr>
          <p:cNvSpPr txBox="1"/>
          <p:nvPr/>
        </p:nvSpPr>
        <p:spPr>
          <a:xfrm>
            <a:off x="859052" y="149097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theme_gray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6E6FD26-8564-6ED3-8A6D-17D959FE7D21}"/>
              </a:ext>
            </a:extLst>
          </p:cNvPr>
          <p:cNvSpPr txBox="1"/>
          <p:nvPr/>
        </p:nvSpPr>
        <p:spPr>
          <a:xfrm>
            <a:off x="4973852" y="149097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theme_dark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BEECD68-4010-4F2C-E828-064C30D60410}"/>
              </a:ext>
            </a:extLst>
          </p:cNvPr>
          <p:cNvSpPr txBox="1"/>
          <p:nvPr/>
        </p:nvSpPr>
        <p:spPr>
          <a:xfrm>
            <a:off x="8942970" y="149097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theme_light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CB1EBF4-BE24-824F-3524-B61AF6D4CD50}"/>
              </a:ext>
            </a:extLst>
          </p:cNvPr>
          <p:cNvSpPr txBox="1"/>
          <p:nvPr/>
        </p:nvSpPr>
        <p:spPr>
          <a:xfrm>
            <a:off x="859052" y="425248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theme_linedraw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92C1C0-132F-3D21-0559-E32BD6D7E6F2}"/>
              </a:ext>
            </a:extLst>
          </p:cNvPr>
          <p:cNvSpPr txBox="1"/>
          <p:nvPr/>
        </p:nvSpPr>
        <p:spPr>
          <a:xfrm>
            <a:off x="4973852" y="425248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theme_minimal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064918-F78F-8AFD-5DC2-7152D02776C2}"/>
              </a:ext>
            </a:extLst>
          </p:cNvPr>
          <p:cNvSpPr txBox="1"/>
          <p:nvPr/>
        </p:nvSpPr>
        <p:spPr>
          <a:xfrm>
            <a:off x="8942970" y="4252485"/>
            <a:ext cx="246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latin typeface="Consolas" panose="020B0609020204030204" pitchFamily="49" charset="0"/>
              </a:rPr>
              <a:t>theme_void</a:t>
            </a:r>
            <a:r>
              <a:rPr lang="en-US" altLang="zh-TW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D22DCCA8-04C6-CD88-FEB9-9124202363BB}"/>
              </a:ext>
            </a:extLst>
          </p:cNvPr>
          <p:cNvSpPr txBox="1"/>
          <p:nvPr/>
        </p:nvSpPr>
        <p:spPr>
          <a:xfrm>
            <a:off x="0" y="305294"/>
            <a:ext cx="254108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Map Themes</a:t>
            </a:r>
          </a:p>
        </p:txBody>
      </p:sp>
    </p:spTree>
    <p:extLst>
      <p:ext uri="{BB962C8B-B14F-4D97-AF65-F5344CB8AC3E}">
        <p14:creationId xmlns:p14="http://schemas.microsoft.com/office/powerpoint/2010/main" val="41171073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06229FE-EB50-4EA1-C4A7-8393B1802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8" r="30887"/>
          <a:stretch/>
        </p:blipFill>
        <p:spPr>
          <a:xfrm>
            <a:off x="8046276" y="827243"/>
            <a:ext cx="4145724" cy="568597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61BC9-2B20-AE24-338D-B87AB59F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1E7985C-1C12-F941-194C-44F88B395E00}"/>
              </a:ext>
            </a:extLst>
          </p:cNvPr>
          <p:cNvSpPr txBox="1"/>
          <p:nvPr/>
        </p:nvSpPr>
        <p:spPr>
          <a:xfrm>
            <a:off x="0" y="2558675"/>
            <a:ext cx="6886938" cy="258019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nz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(fill=Island))+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theme_void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theme(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(size=12),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(size=15),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=c(0.87, 0.15))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D094E99-D322-61FE-3197-CEA52BA48EC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590800" y="3623826"/>
            <a:ext cx="40589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214DF8-59BF-5540-CC80-A1D3534F402E}"/>
              </a:ext>
            </a:extLst>
          </p:cNvPr>
          <p:cNvSpPr txBox="1"/>
          <p:nvPr/>
        </p:nvSpPr>
        <p:spPr>
          <a:xfrm>
            <a:off x="6649736" y="3439160"/>
            <a:ext cx="3914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Remove all background, axis, ticks.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26BB7-06C2-F74C-7F17-4AD6ACD72879}"/>
              </a:ext>
            </a:extLst>
          </p:cNvPr>
          <p:cNvSpPr txBox="1"/>
          <p:nvPr/>
        </p:nvSpPr>
        <p:spPr>
          <a:xfrm>
            <a:off x="99060" y="33871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①</a:t>
            </a:r>
            <a:endParaRPr lang="zh-TW" altLang="en-US" sz="2400" b="1" dirty="0"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C6AB5A-52A0-8027-BDD2-7D3EB275ED1A}"/>
              </a:ext>
            </a:extLst>
          </p:cNvPr>
          <p:cNvSpPr txBox="1"/>
          <p:nvPr/>
        </p:nvSpPr>
        <p:spPr>
          <a:xfrm>
            <a:off x="99059" y="380469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②</a:t>
            </a:r>
            <a:endParaRPr lang="zh-TW" altLang="en-US" sz="2400" b="1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E467DD-0B87-1EC8-7B60-EE32D6FC92F8}"/>
              </a:ext>
            </a:extLst>
          </p:cNvPr>
          <p:cNvSpPr txBox="1"/>
          <p:nvPr/>
        </p:nvSpPr>
        <p:spPr>
          <a:xfrm>
            <a:off x="591501" y="5249869"/>
            <a:ext cx="4807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* </a:t>
            </a:r>
            <a:r>
              <a:rPr lang="en-US" altLang="zh-TW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Set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the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map theme first </a:t>
            </a:r>
            <a:r>
              <a:rPr lang="zh-TW" altLang="en-US" sz="18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①</a:t>
            </a:r>
            <a:r>
              <a:rPr lang="en-US" altLang="zh-TW" sz="18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,</a:t>
            </a:r>
            <a:endParaRPr lang="zh-TW" altLang="en-US" sz="1800" b="1" dirty="0">
              <a:latin typeface="Consolas" panose="020B0609020204030204" pitchFamily="49" charset="0"/>
            </a:endParaRPr>
          </a:p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  </a:t>
            </a:r>
            <a:r>
              <a:rPr lang="en-US" altLang="zh-TW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and then provide the detailed settings </a:t>
            </a:r>
            <a:r>
              <a:rPr lang="zh-TW" altLang="en-US" sz="18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②</a:t>
            </a:r>
            <a:r>
              <a:rPr lang="en-US" altLang="zh-TW" sz="18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.</a:t>
            </a:r>
            <a:endParaRPr lang="zh-TW" altLang="en-US" sz="1800" b="1" dirty="0">
              <a:latin typeface="Consolas" panose="020B0609020204030204" pitchFamily="49" charset="0"/>
            </a:endParaRPr>
          </a:p>
        </p:txBody>
      </p:sp>
      <p:sp>
        <p:nvSpPr>
          <p:cNvPr id="8" name="文字方塊 3">
            <a:extLst>
              <a:ext uri="{FF2B5EF4-FFF2-40B4-BE49-F238E27FC236}">
                <a16:creationId xmlns:a16="http://schemas.microsoft.com/office/drawing/2014/main" id="{DDFC40EE-9B40-8AD5-CB18-989633F66D75}"/>
              </a:ext>
            </a:extLst>
          </p:cNvPr>
          <p:cNvSpPr txBox="1"/>
          <p:nvPr/>
        </p:nvSpPr>
        <p:spPr>
          <a:xfrm>
            <a:off x="0" y="305294"/>
            <a:ext cx="2541080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Map Themes</a:t>
            </a:r>
          </a:p>
        </p:txBody>
      </p:sp>
    </p:spTree>
    <p:extLst>
      <p:ext uri="{BB962C8B-B14F-4D97-AF65-F5344CB8AC3E}">
        <p14:creationId xmlns:p14="http://schemas.microsoft.com/office/powerpoint/2010/main" val="342655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062076-4FF5-3B71-08CA-89264D31A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873" y="654592"/>
            <a:ext cx="3095252" cy="250499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831EF74-340E-D399-A364-F88350B39A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873" y="3682737"/>
            <a:ext cx="3409793" cy="30737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B76E6F-38FB-C166-C04B-D463D4847669}"/>
              </a:ext>
            </a:extLst>
          </p:cNvPr>
          <p:cNvSpPr txBox="1"/>
          <p:nvPr/>
        </p:nvSpPr>
        <p:spPr>
          <a:xfrm>
            <a:off x="936416" y="1817296"/>
            <a:ext cx="3623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SQL</a:t>
            </a:r>
          </a:p>
        </p:txBody>
      </p:sp>
      <p:sp>
        <p:nvSpPr>
          <p:cNvPr id="6" name="文字方塊 12">
            <a:extLst>
              <a:ext uri="{FF2B5EF4-FFF2-40B4-BE49-F238E27FC236}">
                <a16:creationId xmlns:a16="http://schemas.microsoft.com/office/drawing/2014/main" id="{31634DF5-0318-A1DD-9614-8B2FC2EDF5CB}"/>
              </a:ext>
            </a:extLst>
          </p:cNvPr>
          <p:cNvSpPr txBox="1"/>
          <p:nvPr/>
        </p:nvSpPr>
        <p:spPr>
          <a:xfrm>
            <a:off x="936416" y="1134637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Search &amp; Analysis</a:t>
            </a:r>
            <a:endParaRPr lang="zh-TW" alt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1">
            <a:extLst>
              <a:ext uri="{FF2B5EF4-FFF2-40B4-BE49-F238E27FC236}">
                <a16:creationId xmlns:a16="http://schemas.microsoft.com/office/drawing/2014/main" id="{55EE3D76-AADB-6647-7007-86365E56888A}"/>
              </a:ext>
            </a:extLst>
          </p:cNvPr>
          <p:cNvSpPr txBox="1"/>
          <p:nvPr/>
        </p:nvSpPr>
        <p:spPr>
          <a:xfrm>
            <a:off x="7969564" y="227580"/>
            <a:ext cx="3623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Overlay analysis</a:t>
            </a:r>
          </a:p>
        </p:txBody>
      </p:sp>
      <p:sp>
        <p:nvSpPr>
          <p:cNvPr id="9" name="文字方塊 1">
            <a:extLst>
              <a:ext uri="{FF2B5EF4-FFF2-40B4-BE49-F238E27FC236}">
                <a16:creationId xmlns:a16="http://schemas.microsoft.com/office/drawing/2014/main" id="{0BA9FFFB-0562-ADB9-E3E5-AC8697B1FFC3}"/>
              </a:ext>
            </a:extLst>
          </p:cNvPr>
          <p:cNvSpPr txBox="1"/>
          <p:nvPr/>
        </p:nvSpPr>
        <p:spPr>
          <a:xfrm>
            <a:off x="4559849" y="240508"/>
            <a:ext cx="3623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Buffer analysis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" name="文字方塊 1">
            <a:extLst>
              <a:ext uri="{FF2B5EF4-FFF2-40B4-BE49-F238E27FC236}">
                <a16:creationId xmlns:a16="http://schemas.microsoft.com/office/drawing/2014/main" id="{5AA8437F-8A68-05AE-65DA-3562ED851E53}"/>
              </a:ext>
            </a:extLst>
          </p:cNvPr>
          <p:cNvSpPr txBox="1"/>
          <p:nvPr/>
        </p:nvSpPr>
        <p:spPr>
          <a:xfrm>
            <a:off x="7969564" y="3236749"/>
            <a:ext cx="3623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Geometry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operations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6FE34-E4DC-6340-28ED-F9F9A74AF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71" y="721315"/>
            <a:ext cx="2447857" cy="2396323"/>
          </a:xfrm>
          <a:prstGeom prst="rect">
            <a:avLst/>
          </a:prstGeom>
        </p:spPr>
      </p:pic>
      <p:sp>
        <p:nvSpPr>
          <p:cNvPr id="17" name="文字方塊 1">
            <a:extLst>
              <a:ext uri="{FF2B5EF4-FFF2-40B4-BE49-F238E27FC236}">
                <a16:creationId xmlns:a16="http://schemas.microsoft.com/office/drawing/2014/main" id="{3B33263E-8A3F-A628-052B-4AFE1DE85B76}"/>
              </a:ext>
            </a:extLst>
          </p:cNvPr>
          <p:cNvSpPr txBox="1"/>
          <p:nvPr/>
        </p:nvSpPr>
        <p:spPr>
          <a:xfrm>
            <a:off x="4559848" y="3236748"/>
            <a:ext cx="3623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Network Analysis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83261C-EDBA-0BF8-7ED4-307AB30C6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45" y="2288948"/>
            <a:ext cx="3478997" cy="1277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185AA2-16B3-46D4-ED42-7D5DBACA8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574" y="3840624"/>
            <a:ext cx="3051889" cy="24696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5C7174-D3D9-A68B-0F2C-FE2331C6520D}"/>
              </a:ext>
            </a:extLst>
          </p:cNvPr>
          <p:cNvSpPr txBox="1"/>
          <p:nvPr/>
        </p:nvSpPr>
        <p:spPr>
          <a:xfrm>
            <a:off x="4872071" y="6356349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</a:rPr>
              <a:t>TSP, VRP</a:t>
            </a:r>
            <a:endParaRPr lang="en-GB" sz="2000" b="1" dirty="0">
              <a:latin typeface="Georgia" panose="02040502050405020303" pitchFamily="18" charset="0"/>
            </a:endParaRPr>
          </a:p>
        </p:txBody>
      </p:sp>
      <p:sp>
        <p:nvSpPr>
          <p:cNvPr id="21" name="文字方塊 5">
            <a:extLst>
              <a:ext uri="{FF2B5EF4-FFF2-40B4-BE49-F238E27FC236}">
                <a16:creationId xmlns:a16="http://schemas.microsoft.com/office/drawing/2014/main" id="{BC228267-DDC3-6F05-24A1-23479A686324}"/>
              </a:ext>
            </a:extLst>
          </p:cNvPr>
          <p:cNvSpPr txBox="1"/>
          <p:nvPr/>
        </p:nvSpPr>
        <p:spPr>
          <a:xfrm>
            <a:off x="0" y="305294"/>
            <a:ext cx="180530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Features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366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769D5-484E-25DF-2038-1844144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B62C-7353-40DF-ABCF-B1763DAE98EF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524444-BA57-E69C-DB49-9218F53414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" t="5385" r="1302" b="4615"/>
          <a:stretch/>
        </p:blipFill>
        <p:spPr bwMode="auto">
          <a:xfrm>
            <a:off x="731751" y="1496716"/>
            <a:ext cx="5658897" cy="50156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39A7A1-7A9F-2021-F93D-7EECDB79D3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4154" r="7236" b="4461"/>
          <a:stretch/>
        </p:blipFill>
        <p:spPr bwMode="auto">
          <a:xfrm>
            <a:off x="6704604" y="1467328"/>
            <a:ext cx="4824046" cy="50450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0887F76-C4B3-9A3F-15F7-8D692DCBF372}"/>
              </a:ext>
            </a:extLst>
          </p:cNvPr>
          <p:cNvSpPr txBox="1"/>
          <p:nvPr/>
        </p:nvSpPr>
        <p:spPr>
          <a:xfrm>
            <a:off x="1911751" y="6321873"/>
            <a:ext cx="17326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Dot Map</a:t>
            </a:r>
            <a:endParaRPr lang="zh-TW" altLang="en-US" sz="22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" name="文字方塊 12">
            <a:extLst>
              <a:ext uri="{FF2B5EF4-FFF2-40B4-BE49-F238E27FC236}">
                <a16:creationId xmlns:a16="http://schemas.microsoft.com/office/drawing/2014/main" id="{9EE1C805-7322-3474-C9E1-48EDD63153C8}"/>
              </a:ext>
            </a:extLst>
          </p:cNvPr>
          <p:cNvSpPr txBox="1"/>
          <p:nvPr/>
        </p:nvSpPr>
        <p:spPr>
          <a:xfrm>
            <a:off x="936416" y="1134637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Display</a:t>
            </a:r>
            <a:endParaRPr lang="zh-TW" alt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文字方塊 7">
            <a:extLst>
              <a:ext uri="{FF2B5EF4-FFF2-40B4-BE49-F238E27FC236}">
                <a16:creationId xmlns:a16="http://schemas.microsoft.com/office/drawing/2014/main" id="{CFAF5680-DDC7-1123-0F80-71056D846988}"/>
              </a:ext>
            </a:extLst>
          </p:cNvPr>
          <p:cNvSpPr txBox="1"/>
          <p:nvPr/>
        </p:nvSpPr>
        <p:spPr>
          <a:xfrm>
            <a:off x="7683974" y="6321873"/>
            <a:ext cx="25962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Choropleth map</a:t>
            </a:r>
            <a:endParaRPr lang="zh-TW" altLang="en-US" sz="22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0" name="文字方塊 5">
            <a:extLst>
              <a:ext uri="{FF2B5EF4-FFF2-40B4-BE49-F238E27FC236}">
                <a16:creationId xmlns:a16="http://schemas.microsoft.com/office/drawing/2014/main" id="{E2368249-6FE1-E474-4A11-605B67E1BBDA}"/>
              </a:ext>
            </a:extLst>
          </p:cNvPr>
          <p:cNvSpPr txBox="1"/>
          <p:nvPr/>
        </p:nvSpPr>
        <p:spPr>
          <a:xfrm>
            <a:off x="0" y="305294"/>
            <a:ext cx="180530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Features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656484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eaa60e1c-8125-4157-900f-691a9bdb4e99"/>
  <p:tag name="SLIDO_EVENT_SECTION_UUID" val="0e04b876-84a2-42e6-9fd0-d81565972eed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3209</TotalTime>
  <Words>4933</Words>
  <Application>Microsoft Office PowerPoint</Application>
  <PresentationFormat>Widescreen</PresentationFormat>
  <Paragraphs>1000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Georgia</vt:lpstr>
      <vt:lpstr>Cambria Math</vt:lpstr>
      <vt:lpstr>Calibri Light</vt:lpstr>
      <vt:lpstr>Consolas</vt:lpstr>
      <vt:lpstr>Wingdings</vt:lpstr>
      <vt:lpstr>Times New Roman</vt:lpstr>
      <vt:lpstr>Calibri</vt:lpstr>
      <vt:lpstr>Arial</vt:lpstr>
      <vt:lpstr>Adobe 黑体 Std R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Chia-jung Yeh</cp:lastModifiedBy>
  <cp:revision>1253</cp:revision>
  <dcterms:created xsi:type="dcterms:W3CDTF">2022-09-28T19:30:47Z</dcterms:created>
  <dcterms:modified xsi:type="dcterms:W3CDTF">2025-10-26T02:03:08Z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